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79" r:id="rId8"/>
    <p:sldId id="280" r:id="rId9"/>
    <p:sldId id="281" r:id="rId10"/>
    <p:sldId id="278" r:id="rId11"/>
    <p:sldId id="289" r:id="rId12"/>
    <p:sldId id="283" r:id="rId13"/>
    <p:sldId id="284" r:id="rId14"/>
    <p:sldId id="285" r:id="rId15"/>
    <p:sldId id="286" r:id="rId16"/>
    <p:sldId id="287" r:id="rId17"/>
    <p:sldId id="288" r:id="rId18"/>
    <p:sldId id="291" r:id="rId19"/>
    <p:sldId id="292" r:id="rId20"/>
    <p:sldId id="282" r:id="rId21"/>
    <p:sldId id="293" r:id="rId22"/>
    <p:sldId id="29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1AA80-2071-4E7A-9C72-D124224E1D89}" type="doc">
      <dgm:prSet loTypeId="urn:microsoft.com/office/officeart/2005/8/layout/chart3" loCatId="relationship" qsTypeId="urn:microsoft.com/office/officeart/2005/8/quickstyle/simple1" qsCatId="simple" csTypeId="urn:microsoft.com/office/officeart/2005/8/colors/accent1_2" csCatId="accent1" phldr="1"/>
      <dgm:spPr/>
    </dgm:pt>
    <dgm:pt modelId="{5A3CAAAB-47CB-4D13-84FE-C3C83ACD6593}" type="pres">
      <dgm:prSet presAssocID="{5E51AA80-2071-4E7A-9C72-D124224E1D89}" presName="compositeShape" presStyleCnt="0">
        <dgm:presLayoutVars>
          <dgm:chMax val="7"/>
          <dgm:dir/>
          <dgm:resizeHandles val="exact"/>
        </dgm:presLayoutVars>
      </dgm:prSet>
      <dgm:spPr/>
    </dgm:pt>
  </dgm:ptLst>
  <dgm:cxnLst>
    <dgm:cxn modelId="{C5B559CA-CAD3-408B-BE51-29993FDD70A3}" type="presOf" srcId="{5E51AA80-2071-4E7A-9C72-D124224E1D89}" destId="{5A3CAAAB-47CB-4D13-84FE-C3C83ACD6593}"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9EB20-626C-47E1-A6B1-0D69B6E7A1C4}" type="doc">
      <dgm:prSet loTypeId="urn:microsoft.com/office/officeart/2005/8/layout/funnel1" loCatId="relationship" qsTypeId="urn:microsoft.com/office/officeart/2005/8/quickstyle/simple1" qsCatId="simple" csTypeId="urn:microsoft.com/office/officeart/2005/8/colors/accent6_5" csCatId="accent6" phldr="1"/>
      <dgm:spPr/>
      <dgm:t>
        <a:bodyPr/>
        <a:lstStyle/>
        <a:p>
          <a:endParaRPr lang="nl-NL"/>
        </a:p>
      </dgm:t>
    </dgm:pt>
    <dgm:pt modelId="{12722D61-756E-48F7-AAE6-342733169CEB}">
      <dgm:prSet phldrT="[Tekst]"/>
      <dgm:spPr/>
      <dgm:t>
        <a:bodyPr/>
        <a:lstStyle/>
        <a:p>
          <a:r>
            <a:rPr lang="nl-NL" dirty="0"/>
            <a:t>Sociale kenmerken </a:t>
          </a:r>
        </a:p>
      </dgm:t>
    </dgm:pt>
    <dgm:pt modelId="{92583CC6-82DC-45DB-B255-B69E4C8AC63A}" type="parTrans" cxnId="{3565F9AF-9FFA-4F11-8DEE-E38D79DE0E01}">
      <dgm:prSet/>
      <dgm:spPr/>
      <dgm:t>
        <a:bodyPr/>
        <a:lstStyle/>
        <a:p>
          <a:endParaRPr lang="nl-NL"/>
        </a:p>
      </dgm:t>
    </dgm:pt>
    <dgm:pt modelId="{B442FC21-E255-439B-B579-9BF913F70263}" type="sibTrans" cxnId="{3565F9AF-9FFA-4F11-8DEE-E38D79DE0E01}">
      <dgm:prSet/>
      <dgm:spPr/>
      <dgm:t>
        <a:bodyPr/>
        <a:lstStyle/>
        <a:p>
          <a:endParaRPr lang="nl-NL"/>
        </a:p>
      </dgm:t>
    </dgm:pt>
    <dgm:pt modelId="{537A3A81-5D1B-45EF-8007-EE2A45215FA2}">
      <dgm:prSet phldrT="[Tekst]"/>
      <dgm:spPr/>
      <dgm:t>
        <a:bodyPr/>
        <a:lstStyle/>
        <a:p>
          <a:r>
            <a:rPr lang="nl-NL" dirty="0"/>
            <a:t>Fysieke</a:t>
          </a:r>
        </a:p>
        <a:p>
          <a:r>
            <a:rPr lang="nl-NL" dirty="0"/>
            <a:t>Kenmerken </a:t>
          </a:r>
        </a:p>
      </dgm:t>
    </dgm:pt>
    <dgm:pt modelId="{883DDAE7-7A71-4FBF-8FF3-44EF45D7012E}" type="parTrans" cxnId="{D506CFD2-1525-40F7-8217-07E81DE7BA8E}">
      <dgm:prSet/>
      <dgm:spPr/>
      <dgm:t>
        <a:bodyPr/>
        <a:lstStyle/>
        <a:p>
          <a:endParaRPr lang="nl-NL"/>
        </a:p>
      </dgm:t>
    </dgm:pt>
    <dgm:pt modelId="{3414E531-C789-45EB-AE7A-4A568D59BF71}" type="sibTrans" cxnId="{D506CFD2-1525-40F7-8217-07E81DE7BA8E}">
      <dgm:prSet/>
      <dgm:spPr/>
      <dgm:t>
        <a:bodyPr/>
        <a:lstStyle/>
        <a:p>
          <a:endParaRPr lang="nl-NL"/>
        </a:p>
      </dgm:t>
    </dgm:pt>
    <dgm:pt modelId="{AE74688B-1459-4CF7-8757-650F500DF4EF}">
      <dgm:prSet phldrT="[Tekst]"/>
      <dgm:spPr/>
      <dgm:t>
        <a:bodyPr/>
        <a:lstStyle/>
        <a:p>
          <a:r>
            <a:rPr lang="nl-NL" dirty="0"/>
            <a:t>Allerlei acties </a:t>
          </a:r>
        </a:p>
      </dgm:t>
    </dgm:pt>
    <dgm:pt modelId="{B2B11C4B-6E83-458F-B5E2-34AB3EE3C917}" type="parTrans" cxnId="{051BF7C3-7820-4E7C-9D2C-7C2875D387D7}">
      <dgm:prSet/>
      <dgm:spPr/>
      <dgm:t>
        <a:bodyPr/>
        <a:lstStyle/>
        <a:p>
          <a:endParaRPr lang="nl-NL"/>
        </a:p>
      </dgm:t>
    </dgm:pt>
    <dgm:pt modelId="{DB7607DD-1BC3-4E7F-96CE-2813D79A4E04}" type="sibTrans" cxnId="{051BF7C3-7820-4E7C-9D2C-7C2875D387D7}">
      <dgm:prSet/>
      <dgm:spPr/>
      <dgm:t>
        <a:bodyPr/>
        <a:lstStyle/>
        <a:p>
          <a:endParaRPr lang="nl-NL"/>
        </a:p>
      </dgm:t>
    </dgm:pt>
    <dgm:pt modelId="{8BD57FDD-7190-4532-8E3D-80E7DFE5CF75}">
      <dgm:prSet phldrT="[Tekst]"/>
      <dgm:spPr/>
      <dgm:t>
        <a:bodyPr/>
        <a:lstStyle/>
        <a:p>
          <a:r>
            <a:rPr lang="nl-NL" dirty="0"/>
            <a:t>Versterken van wijken</a:t>
          </a:r>
        </a:p>
      </dgm:t>
    </dgm:pt>
    <dgm:pt modelId="{21512CF0-CAB4-4040-8DE9-7CECEE77F4AD}" type="parTrans" cxnId="{B193BBFA-2904-4257-BA82-EFF0E4556B92}">
      <dgm:prSet/>
      <dgm:spPr/>
      <dgm:t>
        <a:bodyPr/>
        <a:lstStyle/>
        <a:p>
          <a:endParaRPr lang="nl-NL"/>
        </a:p>
      </dgm:t>
    </dgm:pt>
    <dgm:pt modelId="{1EF28A09-4AD3-4C88-9632-9ECB7251BA67}" type="sibTrans" cxnId="{B193BBFA-2904-4257-BA82-EFF0E4556B92}">
      <dgm:prSet/>
      <dgm:spPr/>
      <dgm:t>
        <a:bodyPr/>
        <a:lstStyle/>
        <a:p>
          <a:endParaRPr lang="nl-NL"/>
        </a:p>
      </dgm:t>
    </dgm:pt>
    <dgm:pt modelId="{D8EB6077-4715-4E2A-B27C-34C966A8015D}" type="pres">
      <dgm:prSet presAssocID="{0A99EB20-626C-47E1-A6B1-0D69B6E7A1C4}" presName="Name0" presStyleCnt="0">
        <dgm:presLayoutVars>
          <dgm:chMax val="4"/>
          <dgm:resizeHandles val="exact"/>
        </dgm:presLayoutVars>
      </dgm:prSet>
      <dgm:spPr/>
    </dgm:pt>
    <dgm:pt modelId="{BB66FDFB-8090-4596-BF2C-2F219004BD98}" type="pres">
      <dgm:prSet presAssocID="{0A99EB20-626C-47E1-A6B1-0D69B6E7A1C4}" presName="ellipse" presStyleLbl="trBgShp" presStyleIdx="0" presStyleCnt="1"/>
      <dgm:spPr/>
    </dgm:pt>
    <dgm:pt modelId="{09CF5009-916B-44FF-A0C8-94EF8DDCD618}" type="pres">
      <dgm:prSet presAssocID="{0A99EB20-626C-47E1-A6B1-0D69B6E7A1C4}" presName="arrow1" presStyleLbl="fgShp" presStyleIdx="0" presStyleCnt="1"/>
      <dgm:spPr/>
    </dgm:pt>
    <dgm:pt modelId="{D26EC320-675A-4EDF-820F-DB65D9586EDC}" type="pres">
      <dgm:prSet presAssocID="{0A99EB20-626C-47E1-A6B1-0D69B6E7A1C4}" presName="rectangle" presStyleLbl="revTx" presStyleIdx="0" presStyleCnt="1">
        <dgm:presLayoutVars>
          <dgm:bulletEnabled val="1"/>
        </dgm:presLayoutVars>
      </dgm:prSet>
      <dgm:spPr/>
    </dgm:pt>
    <dgm:pt modelId="{6031DC3E-C445-4411-B2A3-443E8C5A14CE}" type="pres">
      <dgm:prSet presAssocID="{537A3A81-5D1B-45EF-8007-EE2A45215FA2}" presName="item1" presStyleLbl="node1" presStyleIdx="0" presStyleCnt="3">
        <dgm:presLayoutVars>
          <dgm:bulletEnabled val="1"/>
        </dgm:presLayoutVars>
      </dgm:prSet>
      <dgm:spPr/>
    </dgm:pt>
    <dgm:pt modelId="{8561EC67-B150-42F3-ADB5-68DC41B71C2F}" type="pres">
      <dgm:prSet presAssocID="{AE74688B-1459-4CF7-8757-650F500DF4EF}" presName="item2" presStyleLbl="node1" presStyleIdx="1" presStyleCnt="3">
        <dgm:presLayoutVars>
          <dgm:bulletEnabled val="1"/>
        </dgm:presLayoutVars>
      </dgm:prSet>
      <dgm:spPr/>
    </dgm:pt>
    <dgm:pt modelId="{31640977-A1B9-4651-9398-99921E951ABF}" type="pres">
      <dgm:prSet presAssocID="{8BD57FDD-7190-4532-8E3D-80E7DFE5CF75}" presName="item3" presStyleLbl="node1" presStyleIdx="2" presStyleCnt="3">
        <dgm:presLayoutVars>
          <dgm:bulletEnabled val="1"/>
        </dgm:presLayoutVars>
      </dgm:prSet>
      <dgm:spPr/>
    </dgm:pt>
    <dgm:pt modelId="{2582231B-B706-43F5-81DA-C6368996D76F}" type="pres">
      <dgm:prSet presAssocID="{0A99EB20-626C-47E1-A6B1-0D69B6E7A1C4}" presName="funnel" presStyleLbl="trAlignAcc1" presStyleIdx="0" presStyleCnt="1"/>
      <dgm:spPr/>
    </dgm:pt>
  </dgm:ptLst>
  <dgm:cxnLst>
    <dgm:cxn modelId="{3807BA03-0C8A-4016-B7AF-BB1E6E6146BC}" type="presOf" srcId="{AE74688B-1459-4CF7-8757-650F500DF4EF}" destId="{6031DC3E-C445-4411-B2A3-443E8C5A14CE}" srcOrd="0" destOrd="0" presId="urn:microsoft.com/office/officeart/2005/8/layout/funnel1"/>
    <dgm:cxn modelId="{C4256C04-3532-4194-90AD-A23B89C61552}" type="presOf" srcId="{8BD57FDD-7190-4532-8E3D-80E7DFE5CF75}" destId="{D26EC320-675A-4EDF-820F-DB65D9586EDC}" srcOrd="0" destOrd="0" presId="urn:microsoft.com/office/officeart/2005/8/layout/funnel1"/>
    <dgm:cxn modelId="{F2690F62-A0EA-4BF0-ACBE-1B6EBB0782CC}" type="presOf" srcId="{0A99EB20-626C-47E1-A6B1-0D69B6E7A1C4}" destId="{D8EB6077-4715-4E2A-B27C-34C966A8015D}" srcOrd="0" destOrd="0" presId="urn:microsoft.com/office/officeart/2005/8/layout/funnel1"/>
    <dgm:cxn modelId="{63E3D176-182D-469B-A4F1-C225AFBCEC18}" type="presOf" srcId="{12722D61-756E-48F7-AAE6-342733169CEB}" destId="{31640977-A1B9-4651-9398-99921E951ABF}" srcOrd="0" destOrd="0" presId="urn:microsoft.com/office/officeart/2005/8/layout/funnel1"/>
    <dgm:cxn modelId="{3565F9AF-9FFA-4F11-8DEE-E38D79DE0E01}" srcId="{0A99EB20-626C-47E1-A6B1-0D69B6E7A1C4}" destId="{12722D61-756E-48F7-AAE6-342733169CEB}" srcOrd="0" destOrd="0" parTransId="{92583CC6-82DC-45DB-B255-B69E4C8AC63A}" sibTransId="{B442FC21-E255-439B-B579-9BF913F70263}"/>
    <dgm:cxn modelId="{051BF7C3-7820-4E7C-9D2C-7C2875D387D7}" srcId="{0A99EB20-626C-47E1-A6B1-0D69B6E7A1C4}" destId="{AE74688B-1459-4CF7-8757-650F500DF4EF}" srcOrd="2" destOrd="0" parTransId="{B2B11C4B-6E83-458F-B5E2-34AB3EE3C917}" sibTransId="{DB7607DD-1BC3-4E7F-96CE-2813D79A4E04}"/>
    <dgm:cxn modelId="{D506CFD2-1525-40F7-8217-07E81DE7BA8E}" srcId="{0A99EB20-626C-47E1-A6B1-0D69B6E7A1C4}" destId="{537A3A81-5D1B-45EF-8007-EE2A45215FA2}" srcOrd="1" destOrd="0" parTransId="{883DDAE7-7A71-4FBF-8FF3-44EF45D7012E}" sibTransId="{3414E531-C789-45EB-AE7A-4A568D59BF71}"/>
    <dgm:cxn modelId="{B193BBFA-2904-4257-BA82-EFF0E4556B92}" srcId="{0A99EB20-626C-47E1-A6B1-0D69B6E7A1C4}" destId="{8BD57FDD-7190-4532-8E3D-80E7DFE5CF75}" srcOrd="3" destOrd="0" parTransId="{21512CF0-CAB4-4040-8DE9-7CECEE77F4AD}" sibTransId="{1EF28A09-4AD3-4C88-9632-9ECB7251BA67}"/>
    <dgm:cxn modelId="{62704BFF-EC29-4FBA-ABA7-AE1EDBCF7B7A}" type="presOf" srcId="{537A3A81-5D1B-45EF-8007-EE2A45215FA2}" destId="{8561EC67-B150-42F3-ADB5-68DC41B71C2F}" srcOrd="0" destOrd="0" presId="urn:microsoft.com/office/officeart/2005/8/layout/funnel1"/>
    <dgm:cxn modelId="{ACB9BFC2-893A-47BB-8CB1-9E7C3062D39A}" type="presParOf" srcId="{D8EB6077-4715-4E2A-B27C-34C966A8015D}" destId="{BB66FDFB-8090-4596-BF2C-2F219004BD98}" srcOrd="0" destOrd="0" presId="urn:microsoft.com/office/officeart/2005/8/layout/funnel1"/>
    <dgm:cxn modelId="{C94353D2-22F1-45AC-9BB5-B6EF008BAB73}" type="presParOf" srcId="{D8EB6077-4715-4E2A-B27C-34C966A8015D}" destId="{09CF5009-916B-44FF-A0C8-94EF8DDCD618}" srcOrd="1" destOrd="0" presId="urn:microsoft.com/office/officeart/2005/8/layout/funnel1"/>
    <dgm:cxn modelId="{90751527-4434-403A-BFE3-34C14A9AA2EC}" type="presParOf" srcId="{D8EB6077-4715-4E2A-B27C-34C966A8015D}" destId="{D26EC320-675A-4EDF-820F-DB65D9586EDC}" srcOrd="2" destOrd="0" presId="urn:microsoft.com/office/officeart/2005/8/layout/funnel1"/>
    <dgm:cxn modelId="{57EFB201-C69E-43AC-843A-B86A3ABFB7A3}" type="presParOf" srcId="{D8EB6077-4715-4E2A-B27C-34C966A8015D}" destId="{6031DC3E-C445-4411-B2A3-443E8C5A14CE}" srcOrd="3" destOrd="0" presId="urn:microsoft.com/office/officeart/2005/8/layout/funnel1"/>
    <dgm:cxn modelId="{DE514F1E-A6CD-46EF-8CA6-9EB8B78D8B52}" type="presParOf" srcId="{D8EB6077-4715-4E2A-B27C-34C966A8015D}" destId="{8561EC67-B150-42F3-ADB5-68DC41B71C2F}" srcOrd="4" destOrd="0" presId="urn:microsoft.com/office/officeart/2005/8/layout/funnel1"/>
    <dgm:cxn modelId="{5916C374-06E8-4C26-9A13-DAF281BBC598}" type="presParOf" srcId="{D8EB6077-4715-4E2A-B27C-34C966A8015D}" destId="{31640977-A1B9-4651-9398-99921E951ABF}" srcOrd="5" destOrd="0" presId="urn:microsoft.com/office/officeart/2005/8/layout/funnel1"/>
    <dgm:cxn modelId="{C2CBF7CE-D8EA-4464-B9DA-4C4AE9A0DB85}" type="presParOf" srcId="{D8EB6077-4715-4E2A-B27C-34C966A8015D}" destId="{2582231B-B706-43F5-81DA-C6368996D76F}"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1AA80-2071-4E7A-9C72-D124224E1D89}" type="doc">
      <dgm:prSet loTypeId="urn:microsoft.com/office/officeart/2005/8/layout/chart3" loCatId="relationship" qsTypeId="urn:microsoft.com/office/officeart/2005/8/quickstyle/simple1" qsCatId="simple" csTypeId="urn:microsoft.com/office/officeart/2005/8/colors/accent1_2" csCatId="accent1" phldr="1"/>
      <dgm:spPr/>
    </dgm:pt>
    <dgm:pt modelId="{5A3CAAAB-47CB-4D13-84FE-C3C83ACD6593}" type="pres">
      <dgm:prSet presAssocID="{5E51AA80-2071-4E7A-9C72-D124224E1D89}" presName="compositeShape" presStyleCnt="0">
        <dgm:presLayoutVars>
          <dgm:chMax val="7"/>
          <dgm:dir/>
          <dgm:resizeHandles val="exact"/>
        </dgm:presLayoutVars>
      </dgm:prSet>
      <dgm:spPr/>
    </dgm:pt>
  </dgm:ptLst>
  <dgm:cxnLst>
    <dgm:cxn modelId="{C5B559CA-CAD3-408B-BE51-29993FDD70A3}" type="presOf" srcId="{5E51AA80-2071-4E7A-9C72-D124224E1D89}" destId="{5A3CAAAB-47CB-4D13-84FE-C3C83ACD6593}"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6FDFB-8090-4596-BF2C-2F219004BD98}">
      <dsp:nvSpPr>
        <dsp:cNvPr id="0" name=""/>
        <dsp:cNvSpPr/>
      </dsp:nvSpPr>
      <dsp:spPr>
        <a:xfrm>
          <a:off x="1872826" y="220133"/>
          <a:ext cx="4368800" cy="1517226"/>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F5009-916B-44FF-A0C8-94EF8DDCD618}">
      <dsp:nvSpPr>
        <dsp:cNvPr id="0" name=""/>
        <dsp:cNvSpPr/>
      </dsp:nvSpPr>
      <dsp:spPr>
        <a:xfrm>
          <a:off x="3640666" y="3935306"/>
          <a:ext cx="846666" cy="541866"/>
        </a:xfrm>
        <a:prstGeom prst="downArrow">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EC320-675A-4EDF-820F-DB65D9586EDC}">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Versterken van wijken</a:t>
          </a:r>
        </a:p>
      </dsp:txBody>
      <dsp:txXfrm>
        <a:off x="2031999" y="4368800"/>
        <a:ext cx="4064000" cy="1016000"/>
      </dsp:txXfrm>
    </dsp:sp>
    <dsp:sp modelId="{6031DC3E-C445-4411-B2A3-443E8C5A14CE}">
      <dsp:nvSpPr>
        <dsp:cNvPr id="0" name=""/>
        <dsp:cNvSpPr/>
      </dsp:nvSpPr>
      <dsp:spPr>
        <a:xfrm>
          <a:off x="3461173" y="1854538"/>
          <a:ext cx="1524000" cy="1524000"/>
        </a:xfrm>
        <a:prstGeom prst="ellips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Allerlei acties </a:t>
          </a:r>
        </a:p>
      </dsp:txBody>
      <dsp:txXfrm>
        <a:off x="3684358" y="2077723"/>
        <a:ext cx="1077630" cy="1077630"/>
      </dsp:txXfrm>
    </dsp:sp>
    <dsp:sp modelId="{8561EC67-B150-42F3-ADB5-68DC41B71C2F}">
      <dsp:nvSpPr>
        <dsp:cNvPr id="0" name=""/>
        <dsp:cNvSpPr/>
      </dsp:nvSpPr>
      <dsp:spPr>
        <a:xfrm>
          <a:off x="2370666" y="711200"/>
          <a:ext cx="1524000" cy="1524000"/>
        </a:xfrm>
        <a:prstGeom prst="ellipse">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Fysieke</a:t>
          </a:r>
        </a:p>
        <a:p>
          <a:pPr marL="0" lvl="0" indent="0" algn="ctr" defTabSz="755650">
            <a:lnSpc>
              <a:spcPct val="90000"/>
            </a:lnSpc>
            <a:spcBef>
              <a:spcPct val="0"/>
            </a:spcBef>
            <a:spcAft>
              <a:spcPct val="35000"/>
            </a:spcAft>
            <a:buNone/>
          </a:pPr>
          <a:r>
            <a:rPr lang="nl-NL" sz="1700" kern="1200" dirty="0"/>
            <a:t>Kenmerken </a:t>
          </a:r>
        </a:p>
      </dsp:txBody>
      <dsp:txXfrm>
        <a:off x="2593851" y="934385"/>
        <a:ext cx="1077630" cy="1077630"/>
      </dsp:txXfrm>
    </dsp:sp>
    <dsp:sp modelId="{31640977-A1B9-4651-9398-99921E951ABF}">
      <dsp:nvSpPr>
        <dsp:cNvPr id="0" name=""/>
        <dsp:cNvSpPr/>
      </dsp:nvSpPr>
      <dsp:spPr>
        <a:xfrm>
          <a:off x="3928533" y="342730"/>
          <a:ext cx="1524000" cy="1524000"/>
        </a:xfrm>
        <a:prstGeom prst="ellipse">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Sociale kenmerken </a:t>
          </a:r>
        </a:p>
      </dsp:txBody>
      <dsp:txXfrm>
        <a:off x="4151718" y="565915"/>
        <a:ext cx="1077630" cy="1077630"/>
      </dsp:txXfrm>
    </dsp:sp>
    <dsp:sp modelId="{2582231B-B706-43F5-81DA-C6368996D76F}">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0DB92-5BBB-4F4B-B7E5-F381F6D4A2A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5C018E4-51A4-4909-A917-C9D78FA57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8524DCD-8CE7-4435-BB3B-782D464FF4EE}"/>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0CBDECFF-98CE-44EE-8676-F2D1CF8027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D1DE56-71C2-413F-82D1-40E9EDBA3A23}"/>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84817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975C3-964F-4B91-A965-B2070739639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5B505AE-9240-49E5-8574-42E3E38F4A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5A301D-58BC-4564-8C5E-3D6F1A7BCB9D}"/>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E40439C8-86A0-4710-876D-98D216A01C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04BA95-B0D3-4203-B17F-58EE2CF5E4DB}"/>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08951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4FA54D9-D139-4343-9EDC-6D11CF2965B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DF5EFE6-7E48-448B-8CCF-FC5ACA52E71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69D1B8-D96F-476D-B886-6E6F02655114}"/>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7159A388-6825-459D-AD14-278D4A00B9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5BFD7D-2A65-4C1D-A8DA-12F62E036860}"/>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78578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55507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86206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17-9-2020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38E7B-34CF-47C9-B6BD-D1B781977F8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EC4860-AE02-45CF-A43A-C8058B75BE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355656-9CFC-46F1-8C51-F40A0DC60040}"/>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F2C04023-1308-4F1A-8CD1-858A7B717B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B5590F-BC2D-4B86-BCAC-4A126C6FACFA}"/>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46682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16848-AD3F-459E-ACDF-3038792D05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012D2EB-A104-4979-8025-F201BC98A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165770-F48A-4835-8714-35644A9CC03B}"/>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6BA47CE9-4BEC-4CF6-AA1D-5C366A459B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E5B87F-11C9-488F-88EF-F76E160C33AF}"/>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16303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AE0D0-6457-4143-89A7-CA7ECA7176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5DC8F2-9626-4B82-91CE-B20AA5E1785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E7BB87D-4D60-4578-B377-23E23F343C5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875094B-3A01-4214-B5B9-D10307AA12AD}"/>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6" name="Tijdelijke aanduiding voor voettekst 5">
            <a:extLst>
              <a:ext uri="{FF2B5EF4-FFF2-40B4-BE49-F238E27FC236}">
                <a16:creationId xmlns:a16="http://schemas.microsoft.com/office/drawing/2014/main" id="{AC9FDA9E-09FD-40C1-89BE-6939D70CB0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37CDC2-847C-443A-A832-D6EFEF7824FA}"/>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80793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61C5F-51E6-4711-BB24-D8F3DB7358F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22BB9A-B842-450C-AE23-290571D78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12ECB2-544B-464A-86BA-FC2BF416978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2EB5937-7C6E-4735-AE7B-472550C46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7E763D5-9691-4284-BCA6-6BAEC24EC9D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7701E73-4CB3-42DE-869C-C1FB89FF455E}"/>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8" name="Tijdelijke aanduiding voor voettekst 7">
            <a:extLst>
              <a:ext uri="{FF2B5EF4-FFF2-40B4-BE49-F238E27FC236}">
                <a16:creationId xmlns:a16="http://schemas.microsoft.com/office/drawing/2014/main" id="{3A26C2EA-921E-4F1F-A656-E8EB35D4C4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6CB36E3-5841-4DF7-AD9E-521BE163E61D}"/>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69015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D3143-20DE-4D79-8EF4-E4917DDB9FC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6A8383D-CD8C-459E-8193-73528351EEC5}"/>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4" name="Tijdelijke aanduiding voor voettekst 3">
            <a:extLst>
              <a:ext uri="{FF2B5EF4-FFF2-40B4-BE49-F238E27FC236}">
                <a16:creationId xmlns:a16="http://schemas.microsoft.com/office/drawing/2014/main" id="{62822C10-7C36-4568-8F1E-07D361A1423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56F1771-97D1-4AD8-863E-8764DE54877D}"/>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362895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509F327-98A9-4247-B99C-2E352250F942}"/>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38BFA9F5-2A36-44C6-B184-5B8E4E7FE64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10D505-7DF3-4BF8-B62C-A4118DB5611E}"/>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46034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964F5-FC29-48F9-8593-521F044095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F61023-35C5-47F7-A4DB-E4262F63C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EF02013-1B8F-4CCA-9E14-2E0A0CF37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98FD66-9A5F-4F83-908E-043FE17D7CD1}"/>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6" name="Tijdelijke aanduiding voor voettekst 5">
            <a:extLst>
              <a:ext uri="{FF2B5EF4-FFF2-40B4-BE49-F238E27FC236}">
                <a16:creationId xmlns:a16="http://schemas.microsoft.com/office/drawing/2014/main" id="{6003DDDB-F405-480C-B941-A4180DF91F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197AB0-5E95-4D77-88DE-AEE4860FD881}"/>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40778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03F55-94CC-4551-8CF1-5C97DD7C5B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420A671-8220-4900-A235-A76E69691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7B13CFC-6AB6-40E1-A2B6-046B97ECE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27782BB-4406-400B-ABF7-E9EFF021BA06}"/>
              </a:ext>
            </a:extLst>
          </p:cNvPr>
          <p:cNvSpPr>
            <a:spLocks noGrp="1"/>
          </p:cNvSpPr>
          <p:nvPr>
            <p:ph type="dt" sz="half" idx="10"/>
          </p:nvPr>
        </p:nvSpPr>
        <p:spPr/>
        <p:txBody>
          <a:bodyPr/>
          <a:lstStyle/>
          <a:p>
            <a:fld id="{B45614C5-C784-4B1A-A95C-88A28EE23FE4}" type="datetimeFigureOut">
              <a:rPr lang="nl-NL" smtClean="0"/>
              <a:t>17-9-2020</a:t>
            </a:fld>
            <a:endParaRPr lang="nl-NL"/>
          </a:p>
        </p:txBody>
      </p:sp>
      <p:sp>
        <p:nvSpPr>
          <p:cNvPr id="6" name="Tijdelijke aanduiding voor voettekst 5">
            <a:extLst>
              <a:ext uri="{FF2B5EF4-FFF2-40B4-BE49-F238E27FC236}">
                <a16:creationId xmlns:a16="http://schemas.microsoft.com/office/drawing/2014/main" id="{CA195692-8718-4EED-8156-87CC9A93EA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F4915D-6D09-4B5F-B18A-702DC802FFD7}"/>
              </a:ext>
            </a:extLst>
          </p:cNvPr>
          <p:cNvSpPr>
            <a:spLocks noGrp="1"/>
          </p:cNvSpPr>
          <p:nvPr>
            <p:ph type="sldNum" sz="quarter" idx="12"/>
          </p:nvPr>
        </p:nvSpPr>
        <p:spPr/>
        <p:txBody>
          <a:bodyPr/>
          <a:lstStyle/>
          <a:p>
            <a:fld id="{33A2C016-666C-4205-815E-10906E08CFC3}" type="slidenum">
              <a:rPr lang="nl-NL" smtClean="0"/>
              <a:t>‹nr.›</a:t>
            </a:fld>
            <a:endParaRPr lang="nl-NL"/>
          </a:p>
        </p:txBody>
      </p:sp>
    </p:spTree>
    <p:extLst>
      <p:ext uri="{BB962C8B-B14F-4D97-AF65-F5344CB8AC3E}">
        <p14:creationId xmlns:p14="http://schemas.microsoft.com/office/powerpoint/2010/main" val="60834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71AC14-FA50-4764-93CF-82B47B3B2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EDF4BC-7007-4B33-9D21-2575315BE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F106AD-FCA3-4477-9552-95408E4F8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614C5-C784-4B1A-A95C-88A28EE23FE4}"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C53EDF04-B29B-4ADA-BAFE-1148D8B08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6EAEED-AFEB-4D18-ABC8-3ED11664A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2C016-666C-4205-815E-10906E08CFC3}" type="slidenum">
              <a:rPr lang="nl-NL" smtClean="0"/>
              <a:t>‹nr.›</a:t>
            </a:fld>
            <a:endParaRPr lang="nl-NL"/>
          </a:p>
        </p:txBody>
      </p:sp>
    </p:spTree>
    <p:extLst>
      <p:ext uri="{BB962C8B-B14F-4D97-AF65-F5344CB8AC3E}">
        <p14:creationId xmlns:p14="http://schemas.microsoft.com/office/powerpoint/2010/main" val="82457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17-9-2020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gvauP2HmoQ"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yorqohph8Q" TargetMode="External"/><Relationship Id="rId2" Type="http://schemas.openxmlformats.org/officeDocument/2006/relationships/hyperlink" Target="https://www.youtube.com/watch?v=fg6tT3CVvTo" TargetMode="External"/><Relationship Id="rId1" Type="http://schemas.openxmlformats.org/officeDocument/2006/relationships/slideLayout" Target="../slideLayouts/slideLayout14.xml"/><Relationship Id="rId5" Type="http://schemas.openxmlformats.org/officeDocument/2006/relationships/hyperlink" Target="https://www.youtube.com/watch?v=xY1qdkpRj7g" TargetMode="External"/><Relationship Id="rId4" Type="http://schemas.openxmlformats.org/officeDocument/2006/relationships/hyperlink" Target="https://www.youtube.com/watch?v=5aC4Xjg_yV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A868DD-7975-493F-8188-8387C5C0F06D}"/>
              </a:ext>
            </a:extLst>
          </p:cNvPr>
          <p:cNvSpPr>
            <a:spLocks noGrp="1"/>
          </p:cNvSpPr>
          <p:nvPr>
            <p:ph type="ctrTitle"/>
          </p:nvPr>
        </p:nvSpPr>
        <p:spPr>
          <a:xfrm>
            <a:off x="970908" y="1220919"/>
            <a:ext cx="5425781" cy="2387600"/>
          </a:xfrm>
        </p:spPr>
        <p:txBody>
          <a:bodyPr>
            <a:normAutofit/>
          </a:bodyPr>
          <a:lstStyle/>
          <a:p>
            <a:pPr algn="l"/>
            <a:r>
              <a:rPr lang="nl-NL" dirty="0"/>
              <a:t>Les 3 stad en wijk lj3 p1</a:t>
            </a:r>
            <a:endParaRPr lang="nl-NL"/>
          </a:p>
        </p:txBody>
      </p:sp>
      <p:sp>
        <p:nvSpPr>
          <p:cNvPr id="3" name="Ondertitel 2">
            <a:extLst>
              <a:ext uri="{FF2B5EF4-FFF2-40B4-BE49-F238E27FC236}">
                <a16:creationId xmlns:a16="http://schemas.microsoft.com/office/drawing/2014/main" id="{EF9999CA-DBBA-44FE-BBCE-F5D84AA67DEC}"/>
              </a:ext>
            </a:extLst>
          </p:cNvPr>
          <p:cNvSpPr>
            <a:spLocks noGrp="1"/>
          </p:cNvSpPr>
          <p:nvPr>
            <p:ph type="subTitle" idx="1"/>
          </p:nvPr>
        </p:nvSpPr>
        <p:spPr>
          <a:xfrm>
            <a:off x="970908" y="3700594"/>
            <a:ext cx="5425781" cy="1655762"/>
          </a:xfrm>
        </p:spPr>
        <p:txBody>
          <a:bodyPr>
            <a:normAutofit/>
          </a:bodyPr>
          <a:lstStyle/>
          <a:p>
            <a:pPr algn="l"/>
            <a:r>
              <a:rPr lang="nl-NL" dirty="0"/>
              <a:t>Functies van de stad en Noord in beeld</a:t>
            </a:r>
            <a:endParaRPr lang="nl-NL"/>
          </a:p>
          <a:p>
            <a:pPr algn="l"/>
            <a:r>
              <a:rPr lang="nl-NL" dirty="0"/>
              <a:t>18 september 2020</a:t>
            </a:r>
            <a:endParaRPr lang="nl-NL"/>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96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F882A5B-A3DA-45A2-B418-9C5E71970477}"/>
              </a:ext>
            </a:extLst>
          </p:cNvPr>
          <p:cNvPicPr>
            <a:picLocks noChangeAspect="1"/>
          </p:cNvPicPr>
          <p:nvPr/>
        </p:nvPicPr>
        <p:blipFill>
          <a:blip r:embed="rId2"/>
          <a:stretch>
            <a:fillRect/>
          </a:stretch>
        </p:blipFill>
        <p:spPr>
          <a:xfrm>
            <a:off x="4415458" y="0"/>
            <a:ext cx="5570205" cy="6738151"/>
          </a:xfrm>
          <a:prstGeom prst="rect">
            <a:avLst/>
          </a:prstGeom>
        </p:spPr>
      </p:pic>
      <p:sp>
        <p:nvSpPr>
          <p:cNvPr id="3" name="Rechthoek 2">
            <a:extLst>
              <a:ext uri="{FF2B5EF4-FFF2-40B4-BE49-F238E27FC236}">
                <a16:creationId xmlns:a16="http://schemas.microsoft.com/office/drawing/2014/main" id="{E52E8F70-780B-4B70-9CBB-3B13A72E98DD}"/>
              </a:ext>
            </a:extLst>
          </p:cNvPr>
          <p:cNvSpPr/>
          <p:nvPr/>
        </p:nvSpPr>
        <p:spPr>
          <a:xfrm>
            <a:off x="917359" y="1328509"/>
            <a:ext cx="2180948" cy="1477328"/>
          </a:xfrm>
          <a:prstGeom prst="rect">
            <a:avLst/>
          </a:prstGeom>
        </p:spPr>
        <p:txBody>
          <a:bodyPr wrap="square">
            <a:spAutoFit/>
          </a:bodyPr>
          <a:lstStyle/>
          <a:p>
            <a:r>
              <a:rPr lang="nl-NL" dirty="0"/>
              <a:t>Intro over Stadsmodel:</a:t>
            </a:r>
          </a:p>
          <a:p>
            <a:r>
              <a:rPr lang="nl-NL" dirty="0">
                <a:hlinkClick r:id="rId3"/>
              </a:rPr>
              <a:t>https://www.youtube.com/watch?v=zgvauP2HmoQ</a:t>
            </a:r>
            <a:r>
              <a:rPr lang="nl-NL" dirty="0"/>
              <a:t> </a:t>
            </a:r>
          </a:p>
        </p:txBody>
      </p:sp>
      <p:sp>
        <p:nvSpPr>
          <p:cNvPr id="5" name="Bijschrift: pijl-rechts 4">
            <a:extLst>
              <a:ext uri="{FF2B5EF4-FFF2-40B4-BE49-F238E27FC236}">
                <a16:creationId xmlns:a16="http://schemas.microsoft.com/office/drawing/2014/main" id="{FD71044D-F160-4615-A749-810779234385}"/>
              </a:ext>
            </a:extLst>
          </p:cNvPr>
          <p:cNvSpPr/>
          <p:nvPr/>
        </p:nvSpPr>
        <p:spPr>
          <a:xfrm>
            <a:off x="371475" y="3269844"/>
            <a:ext cx="4043983" cy="156464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Aspecten die rol spelen bij gebiedsontwikkeling: </a:t>
            </a:r>
          </a:p>
        </p:txBody>
      </p:sp>
    </p:spTree>
    <p:extLst>
      <p:ext uri="{BB962C8B-B14F-4D97-AF65-F5344CB8AC3E}">
        <p14:creationId xmlns:p14="http://schemas.microsoft.com/office/powerpoint/2010/main" val="90649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9E7DAB2-89CD-4152-97CF-7549C2AE1BA3}"/>
              </a:ext>
            </a:extLst>
          </p:cNvPr>
          <p:cNvSpPr/>
          <p:nvPr/>
        </p:nvSpPr>
        <p:spPr>
          <a:xfrm>
            <a:off x="1299098" y="1285835"/>
            <a:ext cx="9806867" cy="2308324"/>
          </a:xfrm>
          <a:prstGeom prst="rect">
            <a:avLst/>
          </a:prstGeom>
          <a:ln w="38100">
            <a:solidFill>
              <a:schemeClr val="accent6"/>
            </a:solidFill>
          </a:ln>
        </p:spPr>
        <p:txBody>
          <a:bodyPr wrap="square">
            <a:spAutoFit/>
          </a:bodyPr>
          <a:lstStyle/>
          <a:p>
            <a:r>
              <a:rPr lang="nl-NL" dirty="0"/>
              <a:t>Het </a:t>
            </a:r>
            <a:r>
              <a:rPr lang="nl-NL" b="1" dirty="0">
                <a:solidFill>
                  <a:schemeClr val="accent3"/>
                </a:solidFill>
              </a:rPr>
              <a:t>stedelijk gebied </a:t>
            </a:r>
            <a:r>
              <a:rPr lang="nl-NL" dirty="0"/>
              <a:t>kenmerkt zich door intensief ruimtegebruik. Functies in het gebied zijn wonen, werken (kantoren en 'schone' bedrijvigheid) en voorzieningen (vooral winkels en horeca). Binnen het gebied is goed openbaar vervoer aanwezig, ook het vervoer naar intercity- of regionale treinstations is goed. Er komt minder hoogbouw voor dan in een </a:t>
            </a:r>
            <a:r>
              <a:rPr lang="nl-NL" dirty="0" err="1"/>
              <a:t>hoogstedelijk</a:t>
            </a:r>
            <a:r>
              <a:rPr lang="nl-NL" dirty="0"/>
              <a:t> gebied, de woonfunctie is belangrijker.  </a:t>
            </a:r>
          </a:p>
          <a:p>
            <a:endParaRPr lang="nl-NL" dirty="0"/>
          </a:p>
          <a:p>
            <a:r>
              <a:rPr lang="nl-NL" dirty="0"/>
              <a:t>Voorbeelden zijn historische binnensteden, moderne winkelcentra, middelhoogbouw rond het stadscentrum en woonwijken uit de 19e eeuw. Ook naoorlogse stadswijken kunnen onder dit gebiedstype vallen.</a:t>
            </a:r>
          </a:p>
        </p:txBody>
      </p:sp>
      <p:sp>
        <p:nvSpPr>
          <p:cNvPr id="3" name="Rechthoek 2">
            <a:extLst>
              <a:ext uri="{FF2B5EF4-FFF2-40B4-BE49-F238E27FC236}">
                <a16:creationId xmlns:a16="http://schemas.microsoft.com/office/drawing/2014/main" id="{631075DA-BECA-4C68-A967-591C88DCC1BC}"/>
              </a:ext>
            </a:extLst>
          </p:cNvPr>
          <p:cNvSpPr/>
          <p:nvPr/>
        </p:nvSpPr>
        <p:spPr>
          <a:xfrm>
            <a:off x="3524434" y="3954470"/>
            <a:ext cx="7581531" cy="2308324"/>
          </a:xfrm>
          <a:prstGeom prst="rect">
            <a:avLst/>
          </a:prstGeom>
          <a:ln w="38100">
            <a:solidFill>
              <a:schemeClr val="accent6"/>
            </a:solidFill>
          </a:ln>
        </p:spPr>
        <p:txBody>
          <a:bodyPr wrap="square">
            <a:spAutoFit/>
          </a:bodyPr>
          <a:lstStyle/>
          <a:p>
            <a:r>
              <a:rPr lang="nl-NL" dirty="0"/>
              <a:t>Het </a:t>
            </a:r>
            <a:r>
              <a:rPr lang="nl-NL" b="1" dirty="0" err="1">
                <a:solidFill>
                  <a:schemeClr val="accent3"/>
                </a:solidFill>
              </a:rPr>
              <a:t>hoogstedelijke</a:t>
            </a:r>
            <a:r>
              <a:rPr lang="nl-NL" b="1" dirty="0">
                <a:solidFill>
                  <a:schemeClr val="accent3"/>
                </a:solidFill>
              </a:rPr>
              <a:t> gebied </a:t>
            </a:r>
            <a:r>
              <a:rPr lang="nl-NL" dirty="0"/>
              <a:t>kenmerkt zich door intensief en meervoudig ruimtegebruik in de nabijheid van hoogwaardig openbaar vervoer. Het gaat globaal om een gebied binnen fietsafstand (10 minuten, 1 tot 3 kilometer) van een intercity station. In het gebied zijn veel functies op een klein oppervlak te vinden: wonen, winkels, kantoren, voorzieningen en infrastructuur.  </a:t>
            </a:r>
          </a:p>
          <a:p>
            <a:endParaRPr lang="nl-NL" dirty="0"/>
          </a:p>
          <a:p>
            <a:r>
              <a:rPr lang="nl-NL" dirty="0"/>
              <a:t>Voorbeelden zijn historische binnensteden, een modern </a:t>
            </a:r>
            <a:r>
              <a:rPr lang="nl-NL" dirty="0" err="1"/>
              <a:t>citycentrum</a:t>
            </a:r>
            <a:r>
              <a:rPr lang="nl-NL" dirty="0"/>
              <a:t> en een kantorencentrum gemengd met stedelijke functies.</a:t>
            </a:r>
          </a:p>
        </p:txBody>
      </p:sp>
    </p:spTree>
    <p:extLst>
      <p:ext uri="{BB962C8B-B14F-4D97-AF65-F5344CB8AC3E}">
        <p14:creationId xmlns:p14="http://schemas.microsoft.com/office/powerpoint/2010/main" val="111105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41660F-F9B3-44A9-944F-3136BCBB9907}"/>
              </a:ext>
            </a:extLst>
          </p:cNvPr>
          <p:cNvSpPr/>
          <p:nvPr/>
        </p:nvSpPr>
        <p:spPr>
          <a:xfrm>
            <a:off x="1137563" y="890193"/>
            <a:ext cx="10498177" cy="5878532"/>
          </a:xfrm>
          <a:prstGeom prst="rect">
            <a:avLst/>
          </a:prstGeom>
        </p:spPr>
        <p:txBody>
          <a:bodyPr wrap="square">
            <a:spAutoFit/>
          </a:bodyPr>
          <a:lstStyle/>
          <a:p>
            <a:r>
              <a:rPr lang="nl-NL" sz="2800" dirty="0"/>
              <a:t>Opdracht</a:t>
            </a:r>
          </a:p>
          <a:p>
            <a:endParaRPr lang="nl-NL" sz="2400" dirty="0"/>
          </a:p>
          <a:p>
            <a:r>
              <a:rPr lang="nl-NL" sz="2400" dirty="0"/>
              <a:t>Verdiep je in de functies van drie grote steden</a:t>
            </a:r>
            <a:r>
              <a:rPr lang="nl-NL" sz="2400" b="1" dirty="0">
                <a:solidFill>
                  <a:schemeClr val="accent6"/>
                </a:solidFill>
              </a:rPr>
              <a:t>: </a:t>
            </a:r>
          </a:p>
          <a:p>
            <a:r>
              <a:rPr lang="nl-NL" sz="2400" b="1" dirty="0">
                <a:solidFill>
                  <a:schemeClr val="accent6"/>
                </a:solidFill>
              </a:rPr>
              <a:t>welke functies kunnen jullie vinden</a:t>
            </a:r>
            <a:r>
              <a:rPr lang="nl-NL" sz="2400" dirty="0"/>
              <a:t>.  </a:t>
            </a:r>
          </a:p>
          <a:p>
            <a:r>
              <a:rPr lang="nl-NL" sz="2400" dirty="0"/>
              <a:t>Groep 1 = Almere</a:t>
            </a:r>
          </a:p>
          <a:p>
            <a:r>
              <a:rPr lang="nl-NL" sz="2400" dirty="0"/>
              <a:t>Groep 2 = Rotterdam </a:t>
            </a:r>
          </a:p>
          <a:p>
            <a:r>
              <a:rPr lang="nl-NL" sz="2400" dirty="0"/>
              <a:t>Groep 3 = Eindhoven. </a:t>
            </a:r>
          </a:p>
          <a:p>
            <a:endParaRPr lang="nl-NL" sz="2400" dirty="0"/>
          </a:p>
          <a:p>
            <a:r>
              <a:rPr lang="nl-NL" sz="2400" dirty="0"/>
              <a:t>Input zijn filmpjes en achtergrondartikel op wiki over ‘gebiedsontwikkeling nieuwe stijl’ maar zoek gerust verder. </a:t>
            </a:r>
          </a:p>
          <a:p>
            <a:endParaRPr lang="nl-NL" sz="2400" dirty="0"/>
          </a:p>
          <a:p>
            <a:r>
              <a:rPr lang="nl-NL" sz="2400" dirty="0"/>
              <a:t>Tijdsplanning:</a:t>
            </a:r>
          </a:p>
          <a:p>
            <a:r>
              <a:rPr lang="nl-NL" sz="2400" dirty="0"/>
              <a:t>-	15 minuutjes onderzoek</a:t>
            </a:r>
          </a:p>
          <a:p>
            <a:r>
              <a:rPr lang="nl-NL" sz="2400" dirty="0"/>
              <a:t>-	per groep presenteren incl. 1filmpje laten zien. </a:t>
            </a:r>
          </a:p>
          <a:p>
            <a:endParaRPr lang="nl-NL" dirty="0"/>
          </a:p>
          <a:p>
            <a:endParaRPr lang="nl-NL" dirty="0"/>
          </a:p>
        </p:txBody>
      </p:sp>
    </p:spTree>
    <p:extLst>
      <p:ext uri="{BB962C8B-B14F-4D97-AF65-F5344CB8AC3E}">
        <p14:creationId xmlns:p14="http://schemas.microsoft.com/office/powerpoint/2010/main" val="87978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B3BCBF8-0935-4852-AD9A-C067A47C3B7D}"/>
              </a:ext>
            </a:extLst>
          </p:cNvPr>
          <p:cNvSpPr/>
          <p:nvPr/>
        </p:nvSpPr>
        <p:spPr>
          <a:xfrm>
            <a:off x="3048000" y="1582341"/>
            <a:ext cx="6096000" cy="3693319"/>
          </a:xfrm>
          <a:prstGeom prst="rect">
            <a:avLst/>
          </a:prstGeom>
        </p:spPr>
        <p:txBody>
          <a:bodyPr>
            <a:spAutoFit/>
          </a:bodyPr>
          <a:lstStyle/>
          <a:p>
            <a:pPr fontAlgn="base"/>
            <a:r>
              <a:rPr lang="nl-NL" dirty="0">
                <a:solidFill>
                  <a:srgbClr val="000000"/>
                </a:solidFill>
                <a:latin typeface="Calibri" panose="020F0502020204030204" pitchFamily="34" charset="0"/>
              </a:rPr>
              <a:t>Ontstaan van </a:t>
            </a:r>
            <a:r>
              <a:rPr lang="nl-NL" dirty="0">
                <a:solidFill>
                  <a:srgbClr val="FF0000"/>
                </a:solidFill>
                <a:latin typeface="Calibri" panose="020F0502020204030204" pitchFamily="34" charset="0"/>
              </a:rPr>
              <a:t>Strijp S</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2"/>
              </a:rPr>
              <a:t>https://www.youtube.com/watch?v=fg6tT3CVvTo</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FF0000"/>
                </a:solidFill>
                <a:latin typeface="Calibri" panose="020F0502020204030204" pitchFamily="34" charset="0"/>
              </a:rPr>
              <a:t>Rotterdam</a:t>
            </a:r>
            <a:r>
              <a:rPr lang="nl-NL" dirty="0">
                <a:solidFill>
                  <a:srgbClr val="000000"/>
                </a:solidFill>
                <a:latin typeface="Calibri" panose="020F0502020204030204" pitchFamily="34" charset="0"/>
              </a:rPr>
              <a:t> stedelijke ontwikkeling in 2017: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3"/>
              </a:rPr>
              <a:t>https://www.youtube.com/watch?v=dyorqohph8Q</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FF0000"/>
                </a:solidFill>
                <a:latin typeface="Calibri" panose="020F0502020204030204" pitchFamily="34" charset="0"/>
              </a:rPr>
              <a:t>ontstaan Almere</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4"/>
              </a:rPr>
              <a:t>https://www.youtube.com/watch?v=5aC4Xjg_yV0</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dirty="0">
                <a:solidFill>
                  <a:srgbClr val="FF0000"/>
                </a:solidFill>
                <a:latin typeface="Calibri" panose="020F0502020204030204" pitchFamily="34" charset="0"/>
              </a:rPr>
              <a:t>Planologie - uitnodigingsplanologie in Almere:</a:t>
            </a:r>
            <a:r>
              <a:rPr lang="nl-NL" dirty="0">
                <a:solidFill>
                  <a:srgbClr val="000000"/>
                </a:solidFill>
                <a:latin typeface="Calibri" panose="020F0502020204030204" pitchFamily="34" charset="0"/>
              </a:rPr>
              <a:t> </a:t>
            </a:r>
            <a:endParaRPr lang="nl-NL" dirty="0">
              <a:solidFill>
                <a:srgbClr val="000000"/>
              </a:solidFill>
              <a:latin typeface="Segoe UI" panose="020B0502040204020203" pitchFamily="34" charset="0"/>
            </a:endParaRPr>
          </a:p>
          <a:p>
            <a:pPr fontAlgn="base"/>
            <a:r>
              <a:rPr lang="nl-NL" u="sng" dirty="0">
                <a:solidFill>
                  <a:srgbClr val="0563C1"/>
                </a:solidFill>
                <a:latin typeface="Calibri" panose="020F0502020204030204" pitchFamily="34" charset="0"/>
                <a:hlinkClick r:id="rId5"/>
              </a:rPr>
              <a:t>https://www.youtube.com/watch?v=xY1qdkpRj7g</a:t>
            </a:r>
            <a:r>
              <a:rPr lang="nl-NL" dirty="0">
                <a:solidFill>
                  <a:srgbClr val="000000"/>
                </a:solidFill>
                <a:latin typeface="Calibri" panose="020F0502020204030204" pitchFamily="34" charset="0"/>
              </a:rPr>
              <a:t>   </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6738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D50CF1B1-38E3-4084-AFF9-5AB6A06B2629}"/>
              </a:ext>
            </a:extLst>
          </p:cNvPr>
          <p:cNvPicPr>
            <a:picLocks noGrp="1" noChangeAspect="1"/>
          </p:cNvPicPr>
          <p:nvPr>
            <p:ph idx="1"/>
          </p:nvPr>
        </p:nvPicPr>
        <p:blipFill>
          <a:blip r:embed="rId2"/>
          <a:stretch>
            <a:fillRect/>
          </a:stretch>
        </p:blipFill>
        <p:spPr>
          <a:xfrm>
            <a:off x="1456085" y="1950721"/>
            <a:ext cx="4980502" cy="2017597"/>
          </a:xfrm>
          <a:prstGeom prst="rect">
            <a:avLst/>
          </a:prstGeom>
        </p:spPr>
      </p:pic>
      <p:pic>
        <p:nvPicPr>
          <p:cNvPr id="5" name="Afbeelding 4">
            <a:extLst>
              <a:ext uri="{FF2B5EF4-FFF2-40B4-BE49-F238E27FC236}">
                <a16:creationId xmlns:a16="http://schemas.microsoft.com/office/drawing/2014/main" id="{3F7BDA44-D1C7-4F2D-8FA3-1BABD258FE2A}"/>
              </a:ext>
            </a:extLst>
          </p:cNvPr>
          <p:cNvPicPr>
            <a:picLocks noChangeAspect="1"/>
          </p:cNvPicPr>
          <p:nvPr/>
        </p:nvPicPr>
        <p:blipFill>
          <a:blip r:embed="rId3"/>
          <a:stretch>
            <a:fillRect/>
          </a:stretch>
        </p:blipFill>
        <p:spPr>
          <a:xfrm>
            <a:off x="6662137" y="1950720"/>
            <a:ext cx="3786880" cy="2016391"/>
          </a:xfrm>
          <a:prstGeom prst="rect">
            <a:avLst/>
          </a:prstGeom>
        </p:spPr>
      </p:pic>
      <p:pic>
        <p:nvPicPr>
          <p:cNvPr id="6" name="Afbeelding 5">
            <a:extLst>
              <a:ext uri="{FF2B5EF4-FFF2-40B4-BE49-F238E27FC236}">
                <a16:creationId xmlns:a16="http://schemas.microsoft.com/office/drawing/2014/main" id="{93130C14-360C-4CE6-BEE1-85E9DE195784}"/>
              </a:ext>
            </a:extLst>
          </p:cNvPr>
          <p:cNvPicPr>
            <a:picLocks noChangeAspect="1"/>
          </p:cNvPicPr>
          <p:nvPr/>
        </p:nvPicPr>
        <p:blipFill>
          <a:blip r:embed="rId4"/>
          <a:stretch>
            <a:fillRect/>
          </a:stretch>
        </p:blipFill>
        <p:spPr>
          <a:xfrm>
            <a:off x="3142696" y="4261974"/>
            <a:ext cx="3293892" cy="2191935"/>
          </a:xfrm>
          <a:prstGeom prst="rect">
            <a:avLst/>
          </a:prstGeom>
        </p:spPr>
      </p:pic>
      <p:pic>
        <p:nvPicPr>
          <p:cNvPr id="7" name="Afbeelding 6">
            <a:extLst>
              <a:ext uri="{FF2B5EF4-FFF2-40B4-BE49-F238E27FC236}">
                <a16:creationId xmlns:a16="http://schemas.microsoft.com/office/drawing/2014/main" id="{8B70FD47-0415-4279-A682-6D46930AC97D}"/>
              </a:ext>
            </a:extLst>
          </p:cNvPr>
          <p:cNvPicPr>
            <a:picLocks noChangeAspect="1"/>
          </p:cNvPicPr>
          <p:nvPr/>
        </p:nvPicPr>
        <p:blipFill>
          <a:blip r:embed="rId5"/>
          <a:stretch>
            <a:fillRect/>
          </a:stretch>
        </p:blipFill>
        <p:spPr>
          <a:xfrm>
            <a:off x="6662136" y="4261974"/>
            <a:ext cx="4854941" cy="1864190"/>
          </a:xfrm>
          <a:prstGeom prst="rect">
            <a:avLst/>
          </a:prstGeom>
        </p:spPr>
      </p:pic>
      <p:sp>
        <p:nvSpPr>
          <p:cNvPr id="9" name="Titel 1">
            <a:extLst>
              <a:ext uri="{FF2B5EF4-FFF2-40B4-BE49-F238E27FC236}">
                <a16:creationId xmlns:a16="http://schemas.microsoft.com/office/drawing/2014/main" id="{5BDC595C-F968-4BA7-98F3-7D6F9721D3A8}"/>
              </a:ext>
            </a:extLst>
          </p:cNvPr>
          <p:cNvSpPr>
            <a:spLocks noGrp="1"/>
          </p:cNvSpPr>
          <p:nvPr>
            <p:ph type="title"/>
          </p:nvPr>
        </p:nvSpPr>
        <p:spPr>
          <a:xfrm>
            <a:off x="1314133" y="1008157"/>
            <a:ext cx="8859837" cy="647700"/>
          </a:xfrm>
        </p:spPr>
        <p:txBody>
          <a:bodyPr/>
          <a:lstStyle/>
          <a:p>
            <a:r>
              <a:rPr lang="nl-NL" sz="4400" b="1" i="0" dirty="0">
                <a:solidFill>
                  <a:srgbClr val="000000"/>
                </a:solidFill>
                <a:effectLst/>
                <a:latin typeface="Calibri" panose="020F0502020204030204" pitchFamily="34" charset="0"/>
              </a:rPr>
              <a:t>3. Waar gaan we naar toe? </a:t>
            </a:r>
            <a:r>
              <a:rPr lang="nl-NL" sz="4400" b="0" i="0" dirty="0">
                <a:solidFill>
                  <a:srgbClr val="000000"/>
                </a:solidFill>
                <a:effectLst/>
                <a:latin typeface="Calibri" panose="020F0502020204030204" pitchFamily="34" charset="0"/>
              </a:rPr>
              <a:t> </a:t>
            </a:r>
            <a:endParaRPr lang="nl-NL" dirty="0"/>
          </a:p>
        </p:txBody>
      </p:sp>
    </p:spTree>
    <p:extLst>
      <p:ext uri="{BB962C8B-B14F-4D97-AF65-F5344CB8AC3E}">
        <p14:creationId xmlns:p14="http://schemas.microsoft.com/office/powerpoint/2010/main" val="295493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B28332-D3FD-4D25-8A0B-67DD2561A07D}"/>
              </a:ext>
            </a:extLst>
          </p:cNvPr>
          <p:cNvSpPr txBox="1"/>
          <p:nvPr/>
        </p:nvSpPr>
        <p:spPr>
          <a:xfrm>
            <a:off x="1754819" y="1233997"/>
            <a:ext cx="4341181" cy="584775"/>
          </a:xfrm>
          <a:prstGeom prst="rect">
            <a:avLst/>
          </a:prstGeom>
          <a:noFill/>
        </p:spPr>
        <p:txBody>
          <a:bodyPr wrap="square" rtlCol="0">
            <a:spAutoFit/>
          </a:bodyPr>
          <a:lstStyle/>
          <a:p>
            <a:r>
              <a:rPr lang="nl-NL" sz="3200" b="1" dirty="0">
                <a:solidFill>
                  <a:schemeClr val="accent3"/>
                </a:solidFill>
              </a:rPr>
              <a:t>Afspraken maken! </a:t>
            </a:r>
          </a:p>
        </p:txBody>
      </p:sp>
      <p:pic>
        <p:nvPicPr>
          <p:cNvPr id="3" name="Afbeelding 2">
            <a:extLst>
              <a:ext uri="{FF2B5EF4-FFF2-40B4-BE49-F238E27FC236}">
                <a16:creationId xmlns:a16="http://schemas.microsoft.com/office/drawing/2014/main" id="{1E066F12-4ED9-4368-975D-3DA7FD6C871E}"/>
              </a:ext>
            </a:extLst>
          </p:cNvPr>
          <p:cNvPicPr>
            <a:picLocks noChangeAspect="1"/>
          </p:cNvPicPr>
          <p:nvPr/>
        </p:nvPicPr>
        <p:blipFill rotWithShape="1">
          <a:blip r:embed="rId2"/>
          <a:srcRect b="7892"/>
          <a:stretch/>
        </p:blipFill>
        <p:spPr>
          <a:xfrm>
            <a:off x="7412854" y="2373828"/>
            <a:ext cx="4259941" cy="3769520"/>
          </a:xfrm>
          <a:prstGeom prst="rect">
            <a:avLst/>
          </a:prstGeom>
        </p:spPr>
      </p:pic>
      <p:graphicFrame>
        <p:nvGraphicFramePr>
          <p:cNvPr id="4" name="Tabel 4">
            <a:extLst>
              <a:ext uri="{FF2B5EF4-FFF2-40B4-BE49-F238E27FC236}">
                <a16:creationId xmlns:a16="http://schemas.microsoft.com/office/drawing/2014/main" id="{4F394BF3-960C-4B66-985A-87BA379A18E0}"/>
              </a:ext>
            </a:extLst>
          </p:cNvPr>
          <p:cNvGraphicFramePr>
            <a:graphicFrameLocks noGrp="1"/>
          </p:cNvGraphicFramePr>
          <p:nvPr/>
        </p:nvGraphicFramePr>
        <p:xfrm>
          <a:off x="1854446" y="1965960"/>
          <a:ext cx="4572986" cy="2926080"/>
        </p:xfrm>
        <a:graphic>
          <a:graphicData uri="http://schemas.openxmlformats.org/drawingml/2006/table">
            <a:tbl>
              <a:tblPr firstRow="1" bandRow="1">
                <a:tableStyleId>{5C22544A-7EE6-4342-B048-85BDC9FD1C3A}</a:tableStyleId>
              </a:tblPr>
              <a:tblGrid>
                <a:gridCol w="2286493">
                  <a:extLst>
                    <a:ext uri="{9D8B030D-6E8A-4147-A177-3AD203B41FA5}">
                      <a16:colId xmlns:a16="http://schemas.microsoft.com/office/drawing/2014/main" val="1914606550"/>
                    </a:ext>
                  </a:extLst>
                </a:gridCol>
                <a:gridCol w="2286493">
                  <a:extLst>
                    <a:ext uri="{9D8B030D-6E8A-4147-A177-3AD203B41FA5}">
                      <a16:colId xmlns:a16="http://schemas.microsoft.com/office/drawing/2014/main" val="1784596975"/>
                    </a:ext>
                  </a:extLst>
                </a:gridCol>
              </a:tblGrid>
              <a:tr h="249761">
                <a:tc>
                  <a:txBody>
                    <a:bodyPr/>
                    <a:lstStyle/>
                    <a:p>
                      <a:r>
                        <a:rPr lang="nl-NL" dirty="0"/>
                        <a:t>Zeker regelen:</a:t>
                      </a:r>
                    </a:p>
                  </a:txBody>
                  <a:tcPr/>
                </a:tc>
                <a:tc>
                  <a:txBody>
                    <a:bodyPr/>
                    <a:lstStyle/>
                    <a:p>
                      <a:endParaRPr lang="nl-NL" dirty="0"/>
                    </a:p>
                  </a:txBody>
                  <a:tcPr/>
                </a:tc>
                <a:extLst>
                  <a:ext uri="{0D108BD9-81ED-4DB2-BD59-A6C34878D82A}">
                    <a16:rowId xmlns:a16="http://schemas.microsoft.com/office/drawing/2014/main" val="3657145734"/>
                  </a:ext>
                </a:extLst>
              </a:tr>
              <a:tr h="249761">
                <a:tc>
                  <a:txBody>
                    <a:bodyPr/>
                    <a:lstStyle/>
                    <a:p>
                      <a:r>
                        <a:rPr lang="nl-NL" dirty="0"/>
                        <a:t>Wanneer</a:t>
                      </a:r>
                    </a:p>
                  </a:txBody>
                  <a:tcPr/>
                </a:tc>
                <a:tc>
                  <a:txBody>
                    <a:bodyPr/>
                    <a:lstStyle/>
                    <a:p>
                      <a:endParaRPr lang="nl-NL" dirty="0"/>
                    </a:p>
                  </a:txBody>
                  <a:tcPr/>
                </a:tc>
                <a:extLst>
                  <a:ext uri="{0D108BD9-81ED-4DB2-BD59-A6C34878D82A}">
                    <a16:rowId xmlns:a16="http://schemas.microsoft.com/office/drawing/2014/main" val="1562035897"/>
                  </a:ext>
                </a:extLst>
              </a:tr>
              <a:tr h="249761">
                <a:tc>
                  <a:txBody>
                    <a:bodyPr/>
                    <a:lstStyle/>
                    <a:p>
                      <a:r>
                        <a:rPr lang="nl-NL" dirty="0"/>
                        <a:t>Hoe</a:t>
                      </a:r>
                    </a:p>
                  </a:txBody>
                  <a:tcPr/>
                </a:tc>
                <a:tc>
                  <a:txBody>
                    <a:bodyPr/>
                    <a:lstStyle/>
                    <a:p>
                      <a:endParaRPr lang="nl-NL" dirty="0"/>
                    </a:p>
                  </a:txBody>
                  <a:tcPr/>
                </a:tc>
                <a:extLst>
                  <a:ext uri="{0D108BD9-81ED-4DB2-BD59-A6C34878D82A}">
                    <a16:rowId xmlns:a16="http://schemas.microsoft.com/office/drawing/2014/main" val="3031331950"/>
                  </a:ext>
                </a:extLst>
              </a:tr>
              <a:tr h="249761">
                <a:tc>
                  <a:txBody>
                    <a:bodyPr/>
                    <a:lstStyle/>
                    <a:p>
                      <a:r>
                        <a:rPr lang="nl-NL" dirty="0"/>
                        <a:t>Reisschema</a:t>
                      </a:r>
                    </a:p>
                  </a:txBody>
                  <a:tcPr/>
                </a:tc>
                <a:tc>
                  <a:txBody>
                    <a:bodyPr/>
                    <a:lstStyle/>
                    <a:p>
                      <a:endParaRPr lang="nl-NL"/>
                    </a:p>
                  </a:txBody>
                  <a:tcPr/>
                </a:tc>
                <a:extLst>
                  <a:ext uri="{0D108BD9-81ED-4DB2-BD59-A6C34878D82A}">
                    <a16:rowId xmlns:a16="http://schemas.microsoft.com/office/drawing/2014/main" val="482285793"/>
                  </a:ext>
                </a:extLst>
              </a:tr>
              <a:tr h="249761">
                <a:tc>
                  <a:txBody>
                    <a:bodyPr/>
                    <a:lstStyle/>
                    <a:p>
                      <a:r>
                        <a:rPr lang="nl-NL" dirty="0"/>
                        <a:t>Opdrachten</a:t>
                      </a:r>
                    </a:p>
                  </a:txBody>
                  <a:tcPr/>
                </a:tc>
                <a:tc>
                  <a:txBody>
                    <a:bodyPr/>
                    <a:lstStyle/>
                    <a:p>
                      <a:endParaRPr lang="nl-NL"/>
                    </a:p>
                  </a:txBody>
                  <a:tcPr/>
                </a:tc>
                <a:extLst>
                  <a:ext uri="{0D108BD9-81ED-4DB2-BD59-A6C34878D82A}">
                    <a16:rowId xmlns:a16="http://schemas.microsoft.com/office/drawing/2014/main" val="2867906801"/>
                  </a:ext>
                </a:extLst>
              </a:tr>
              <a:tr h="249761">
                <a:tc>
                  <a:txBody>
                    <a:bodyPr/>
                    <a:lstStyle/>
                    <a:p>
                      <a:r>
                        <a:rPr lang="nl-NL" dirty="0"/>
                        <a:t>Rondleiding</a:t>
                      </a:r>
                    </a:p>
                  </a:txBody>
                  <a:tcPr/>
                </a:tc>
                <a:tc>
                  <a:txBody>
                    <a:bodyPr/>
                    <a:lstStyle/>
                    <a:p>
                      <a:endParaRPr lang="nl-NL"/>
                    </a:p>
                  </a:txBody>
                  <a:tcPr/>
                </a:tc>
                <a:extLst>
                  <a:ext uri="{0D108BD9-81ED-4DB2-BD59-A6C34878D82A}">
                    <a16:rowId xmlns:a16="http://schemas.microsoft.com/office/drawing/2014/main" val="813776589"/>
                  </a:ext>
                </a:extLst>
              </a:tr>
              <a:tr h="249761">
                <a:tc>
                  <a:txBody>
                    <a:bodyPr/>
                    <a:lstStyle/>
                    <a:p>
                      <a:r>
                        <a:rPr lang="nl-NL" dirty="0"/>
                        <a:t>Programma</a:t>
                      </a:r>
                    </a:p>
                  </a:txBody>
                  <a:tcPr/>
                </a:tc>
                <a:tc>
                  <a:txBody>
                    <a:bodyPr/>
                    <a:lstStyle/>
                    <a:p>
                      <a:endParaRPr lang="nl-NL" dirty="0"/>
                    </a:p>
                  </a:txBody>
                  <a:tcPr/>
                </a:tc>
                <a:extLst>
                  <a:ext uri="{0D108BD9-81ED-4DB2-BD59-A6C34878D82A}">
                    <a16:rowId xmlns:a16="http://schemas.microsoft.com/office/drawing/2014/main" val="618707220"/>
                  </a:ext>
                </a:extLst>
              </a:tr>
              <a:tr h="249761">
                <a:tc>
                  <a:txBody>
                    <a:bodyPr/>
                    <a:lstStyle/>
                    <a:p>
                      <a:r>
                        <a:rPr lang="nl-NL" dirty="0"/>
                        <a:t>Foto, film? </a:t>
                      </a:r>
                    </a:p>
                  </a:txBody>
                  <a:tcPr/>
                </a:tc>
                <a:tc>
                  <a:txBody>
                    <a:bodyPr/>
                    <a:lstStyle/>
                    <a:p>
                      <a:endParaRPr lang="nl-NL" dirty="0"/>
                    </a:p>
                  </a:txBody>
                  <a:tcPr/>
                </a:tc>
                <a:extLst>
                  <a:ext uri="{0D108BD9-81ED-4DB2-BD59-A6C34878D82A}">
                    <a16:rowId xmlns:a16="http://schemas.microsoft.com/office/drawing/2014/main" val="3267289335"/>
                  </a:ext>
                </a:extLst>
              </a:tr>
            </a:tbl>
          </a:graphicData>
        </a:graphic>
      </p:graphicFrame>
    </p:spTree>
    <p:extLst>
      <p:ext uri="{BB962C8B-B14F-4D97-AF65-F5344CB8AC3E}">
        <p14:creationId xmlns:p14="http://schemas.microsoft.com/office/powerpoint/2010/main" val="76002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C96C665B-56C1-43E4-9BB1-49CB69796384}"/>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i="0">
                <a:effectLst/>
                <a:latin typeface="+mj-lt"/>
                <a:ea typeface="+mj-ea"/>
                <a:cs typeface="+mj-cs"/>
              </a:rPr>
              <a:t>4. Noord in beeld </a:t>
            </a:r>
            <a:r>
              <a:rPr lang="en-US" sz="3700" b="0" i="0">
                <a:effectLst/>
                <a:latin typeface="+mj-lt"/>
                <a:ea typeface="+mj-ea"/>
                <a:cs typeface="+mj-cs"/>
              </a:rPr>
              <a:t> </a:t>
            </a:r>
            <a:endParaRPr lang="en-US" sz="3700">
              <a:latin typeface="+mj-lt"/>
              <a:ea typeface="+mj-ea"/>
              <a:cs typeface="+mj-cs"/>
            </a:endParaRPr>
          </a:p>
        </p:txBody>
      </p: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37F429B-8327-41A1-BD2E-EFA3E9C68BDC}"/>
              </a:ext>
            </a:extLst>
          </p:cNvPr>
          <p:cNvPicPr>
            <a:picLocks noChangeAspect="1"/>
          </p:cNvPicPr>
          <p:nvPr/>
        </p:nvPicPr>
        <p:blipFill rotWithShape="1">
          <a:blip r:embed="rId2"/>
          <a:srcRect l="29973" t="24074" r="22767" b="13935"/>
          <a:stretch/>
        </p:blipFill>
        <p:spPr>
          <a:xfrm>
            <a:off x="404713" y="243840"/>
            <a:ext cx="7697603" cy="5679440"/>
          </a:xfrm>
          <a:prstGeom prst="rect">
            <a:avLst/>
          </a:prstGeom>
        </p:spPr>
      </p:pic>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45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ekstvak 3">
            <a:extLst>
              <a:ext uri="{FF2B5EF4-FFF2-40B4-BE49-F238E27FC236}">
                <a16:creationId xmlns:a16="http://schemas.microsoft.com/office/drawing/2014/main" id="{B64C915D-F784-48B2-A1C5-7D914D5FF480}"/>
              </a:ext>
            </a:extLst>
          </p:cNvPr>
          <p:cNvSpPr txBox="1"/>
          <p:nvPr/>
        </p:nvSpPr>
        <p:spPr>
          <a:xfrm>
            <a:off x="5003800" y="685800"/>
            <a:ext cx="6489700" cy="4749800"/>
          </a:xfrm>
          <a:prstGeom prst="rect">
            <a:avLst/>
          </a:prstGeom>
          <a:noFill/>
        </p:spPr>
        <p:txBody>
          <a:bodyPr wrap="square" anchor="t">
            <a:normAutofit/>
          </a:bodyPr>
          <a:lstStyle/>
          <a:p>
            <a:pPr algn="l" rtl="0" fontAlgn="base">
              <a:lnSpc>
                <a:spcPct val="90000"/>
              </a:lnSpc>
              <a:spcAft>
                <a:spcPts val="600"/>
              </a:spcAft>
            </a:pPr>
            <a:r>
              <a:rPr lang="nl-NL" b="0" i="0" dirty="0">
                <a:solidFill>
                  <a:srgbClr val="000000"/>
                </a:solidFill>
                <a:effectLst/>
                <a:latin typeface="Calibri" panose="020F0502020204030204" pitchFamily="34" charset="0"/>
              </a:rPr>
              <a:t>Onderzoek de stand van zaken in de wijk rond Symfonie, een wijk in noord Tilburg. </a:t>
            </a:r>
          </a:p>
          <a:p>
            <a:pPr fontAlgn="base">
              <a:lnSpc>
                <a:spcPct val="90000"/>
              </a:lnSpc>
              <a:spcAft>
                <a:spcPts val="600"/>
              </a:spcAft>
            </a:pPr>
            <a:r>
              <a:rPr lang="nl-NL" dirty="0">
                <a:solidFill>
                  <a:schemeClr val="accent1"/>
                </a:solidFill>
                <a:latin typeface="Calibri" panose="020F0502020204030204" pitchFamily="34" charset="0"/>
              </a:rPr>
              <a:t>Wat zijn de 3 grootste knelpunten op het gebied van sociale en fysieke leefbaarheid?</a:t>
            </a:r>
          </a:p>
          <a:p>
            <a:pPr fontAlgn="base">
              <a:lnSpc>
                <a:spcPct val="90000"/>
              </a:lnSpc>
              <a:spcAft>
                <a:spcPts val="600"/>
              </a:spcAft>
            </a:pPr>
            <a:r>
              <a:rPr lang="nl-NL" dirty="0">
                <a:solidFill>
                  <a:schemeClr val="accent1"/>
                </a:solidFill>
                <a:latin typeface="Calibri" panose="020F0502020204030204" pitchFamily="34" charset="0"/>
              </a:rPr>
              <a:t>Bedenk op basis van onderzoek 1 creatieve manier om 1 van de knelpunten op te pakken en werk die uit. </a:t>
            </a:r>
          </a:p>
          <a:p>
            <a:pPr fontAlgn="base">
              <a:lnSpc>
                <a:spcPct val="90000"/>
              </a:lnSpc>
              <a:spcAft>
                <a:spcPts val="600"/>
              </a:spcAft>
            </a:pPr>
            <a:endParaRPr lang="nl-NL" dirty="0">
              <a:solidFill>
                <a:srgbClr val="000000"/>
              </a:solidFill>
              <a:latin typeface="Calibri" panose="020F0502020204030204" pitchFamily="34" charset="0"/>
            </a:endParaRPr>
          </a:p>
          <a:p>
            <a:pPr fontAlgn="base">
              <a:lnSpc>
                <a:spcPct val="90000"/>
              </a:lnSpc>
              <a:spcAft>
                <a:spcPts val="600"/>
              </a:spcAft>
            </a:pPr>
            <a:r>
              <a:rPr lang="nl-NL" dirty="0">
                <a:solidFill>
                  <a:srgbClr val="000000"/>
                </a:solidFill>
                <a:latin typeface="Calibri" panose="020F0502020204030204" pitchFamily="34" charset="0"/>
              </a:rPr>
              <a:t>Stappen om mee te nemen: </a:t>
            </a:r>
          </a:p>
          <a:p>
            <a:pPr marL="285750" indent="-285750" fontAlgn="base">
              <a:lnSpc>
                <a:spcPct val="90000"/>
              </a:lnSpc>
              <a:spcAft>
                <a:spcPts val="600"/>
              </a:spcAft>
              <a:buFont typeface="Wingdings" panose="05000000000000000000" pitchFamily="2" charset="2"/>
              <a:buChar char="q"/>
            </a:pPr>
            <a:r>
              <a:rPr lang="nl-NL" b="0" i="0" dirty="0">
                <a:solidFill>
                  <a:srgbClr val="000000"/>
                </a:solidFill>
                <a:effectLst/>
                <a:latin typeface="Calibri" panose="020F0502020204030204" pitchFamily="34" charset="0"/>
              </a:rPr>
              <a:t>Wat gebeurt er allemaal op fysiek en sociaal vlak om de leefbaarheid te versterken? </a:t>
            </a:r>
          </a:p>
          <a:p>
            <a:pPr marL="285750" indent="-285750" algn="l" rtl="0" fontAlgn="base">
              <a:lnSpc>
                <a:spcPct val="90000"/>
              </a:lnSpc>
              <a:spcAft>
                <a:spcPts val="600"/>
              </a:spcAft>
              <a:buFont typeface="Wingdings" panose="05000000000000000000" pitchFamily="2" charset="2"/>
              <a:buChar char="q"/>
            </a:pPr>
            <a:r>
              <a:rPr lang="nl-NL" b="0" i="0" dirty="0">
                <a:solidFill>
                  <a:srgbClr val="000000"/>
                </a:solidFill>
                <a:effectLst/>
                <a:latin typeface="Calibri" panose="020F0502020204030204" pitchFamily="34" charset="0"/>
              </a:rPr>
              <a:t>Welke functies vind je in deze wijk? </a:t>
            </a:r>
          </a:p>
          <a:p>
            <a:pPr marL="285750" indent="-285750" algn="l" rtl="0" fontAlgn="base">
              <a:lnSpc>
                <a:spcPct val="90000"/>
              </a:lnSpc>
              <a:spcAft>
                <a:spcPts val="600"/>
              </a:spcAft>
              <a:buFont typeface="Wingdings" panose="05000000000000000000" pitchFamily="2" charset="2"/>
              <a:buChar char="q"/>
            </a:pPr>
            <a:r>
              <a:rPr lang="nl-NL" dirty="0">
                <a:solidFill>
                  <a:srgbClr val="000000"/>
                </a:solidFill>
                <a:latin typeface="Calibri" panose="020F0502020204030204" pitchFamily="34" charset="0"/>
              </a:rPr>
              <a:t>Welke stakeholders zijn actief in deze wijk op het gebeid van leefbaarheid? </a:t>
            </a:r>
            <a:endParaRPr lang="nl-NL" b="0" i="0" dirty="0">
              <a:solidFill>
                <a:srgbClr val="000000"/>
              </a:solidFill>
              <a:effectLst/>
              <a:latin typeface="Calibri" panose="020F0502020204030204" pitchFamily="34" charset="0"/>
            </a:endParaRPr>
          </a:p>
          <a:p>
            <a:pPr marL="285750" indent="-285750" algn="l" rtl="0" fontAlgn="base">
              <a:lnSpc>
                <a:spcPct val="90000"/>
              </a:lnSpc>
              <a:spcAft>
                <a:spcPts val="600"/>
              </a:spcAft>
              <a:buFont typeface="Wingdings" panose="05000000000000000000" pitchFamily="2" charset="2"/>
              <a:buChar char="q"/>
            </a:pPr>
            <a:r>
              <a:rPr lang="nl-NL" dirty="0">
                <a:solidFill>
                  <a:srgbClr val="000000"/>
                </a:solidFill>
                <a:latin typeface="Calibri" panose="020F0502020204030204" pitchFamily="34" charset="0"/>
              </a:rPr>
              <a:t>Hoe scoort de wijk bij een Wijkschouw?</a:t>
            </a:r>
          </a:p>
          <a:p>
            <a:pPr marL="285750" indent="-285750" algn="l" rtl="0" fontAlgn="base">
              <a:lnSpc>
                <a:spcPct val="90000"/>
              </a:lnSpc>
              <a:spcAft>
                <a:spcPts val="600"/>
              </a:spcAft>
              <a:buFont typeface="Wingdings" panose="05000000000000000000" pitchFamily="2" charset="2"/>
              <a:buChar char="q"/>
            </a:pPr>
            <a:r>
              <a:rPr lang="nl-NL" b="0" i="0" dirty="0">
                <a:solidFill>
                  <a:srgbClr val="000000"/>
                </a:solidFill>
                <a:effectLst/>
                <a:latin typeface="Calibri" panose="020F0502020204030204" pitchFamily="34" charset="0"/>
              </a:rPr>
              <a:t>Hoe worden bewoners betrokken bij hun wijk?</a:t>
            </a:r>
          </a:p>
          <a:p>
            <a:pPr algn="l" rtl="0" fontAlgn="base">
              <a:lnSpc>
                <a:spcPct val="90000"/>
              </a:lnSpc>
              <a:spcAft>
                <a:spcPts val="600"/>
              </a:spcAft>
            </a:pPr>
            <a:endParaRPr lang="nl-NL" b="0" i="0" dirty="0">
              <a:solidFill>
                <a:srgbClr val="000000"/>
              </a:solidFill>
              <a:effectLst/>
              <a:latin typeface="Calibri" panose="020F0502020204030204" pitchFamily="34" charset="0"/>
            </a:endParaRPr>
          </a:p>
        </p:txBody>
      </p:sp>
      <p:sp>
        <p:nvSpPr>
          <p:cNvPr id="5" name="Ovaal 4">
            <a:extLst>
              <a:ext uri="{FF2B5EF4-FFF2-40B4-BE49-F238E27FC236}">
                <a16:creationId xmlns:a16="http://schemas.microsoft.com/office/drawing/2014/main" id="{39BE9334-4D70-4CC7-B29B-EAAFD5966588}"/>
              </a:ext>
            </a:extLst>
          </p:cNvPr>
          <p:cNvSpPr/>
          <p:nvPr/>
        </p:nvSpPr>
        <p:spPr>
          <a:xfrm>
            <a:off x="5003800" y="5483224"/>
            <a:ext cx="6489700" cy="826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fontScale="92500" lnSpcReduction="20000"/>
          </a:bodyPr>
          <a:lstStyle/>
          <a:p>
            <a:pPr algn="ctr">
              <a:lnSpc>
                <a:spcPct val="90000"/>
              </a:lnSpc>
              <a:spcAft>
                <a:spcPts val="600"/>
              </a:spcAft>
            </a:pPr>
            <a:endParaRPr lang="nl-NL" dirty="0"/>
          </a:p>
          <a:p>
            <a:pPr algn="ctr">
              <a:lnSpc>
                <a:spcPct val="90000"/>
              </a:lnSpc>
              <a:spcAft>
                <a:spcPts val="600"/>
              </a:spcAft>
            </a:pPr>
            <a:r>
              <a:rPr lang="nl-NL" dirty="0"/>
              <a:t>Presentatie met focus op uitgewerkt idee! </a:t>
            </a:r>
          </a:p>
        </p:txBody>
      </p:sp>
      <p:sp>
        <p:nvSpPr>
          <p:cNvPr id="2" name="Titel 1">
            <a:extLst>
              <a:ext uri="{FF2B5EF4-FFF2-40B4-BE49-F238E27FC236}">
                <a16:creationId xmlns:a16="http://schemas.microsoft.com/office/drawing/2014/main" id="{AF8E00EF-521A-4A48-98DF-820A28832EDC}"/>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b="1" kern="1200">
                <a:solidFill>
                  <a:srgbClr val="FFFFFF"/>
                </a:solidFill>
                <a:latin typeface="+mj-lt"/>
                <a:ea typeface="+mj-ea"/>
                <a:cs typeface="+mj-cs"/>
              </a:rPr>
              <a:t>Opdracht: </a:t>
            </a:r>
            <a:r>
              <a:rPr lang="en-US" sz="4000" b="0" i="0" kern="1200">
                <a:solidFill>
                  <a:srgbClr val="FFFFFF"/>
                </a:solidFill>
                <a:effectLst/>
                <a:latin typeface="+mj-lt"/>
                <a:ea typeface="+mj-ea"/>
                <a:cs typeface="+mj-cs"/>
              </a:rPr>
              <a:t>Kne</a:t>
            </a:r>
            <a:r>
              <a:rPr lang="en-US" sz="4000" kern="1200">
                <a:solidFill>
                  <a:srgbClr val="FFFFFF"/>
                </a:solidFill>
                <a:latin typeface="+mj-lt"/>
                <a:ea typeface="+mj-ea"/>
                <a:cs typeface="+mj-cs"/>
              </a:rPr>
              <a:t>lpunten en oplossingen.</a:t>
            </a:r>
            <a:br>
              <a:rPr lang="en-US" sz="4000" b="0" i="0" kern="1200">
                <a:solidFill>
                  <a:srgbClr val="FFFFFF"/>
                </a:solidFill>
                <a:effectLst/>
                <a:latin typeface="+mj-lt"/>
                <a:ea typeface="+mj-ea"/>
                <a:cs typeface="+mj-cs"/>
              </a:rPr>
            </a:br>
            <a:endParaRPr lang="en-US" sz="4000" kern="1200">
              <a:solidFill>
                <a:srgbClr val="FFFFFF"/>
              </a:solidFill>
              <a:latin typeface="+mj-lt"/>
              <a:ea typeface="+mj-ea"/>
              <a:cs typeface="+mj-cs"/>
            </a:endParaRPr>
          </a:p>
        </p:txBody>
      </p:sp>
    </p:spTree>
    <p:extLst>
      <p:ext uri="{BB962C8B-B14F-4D97-AF65-F5344CB8AC3E}">
        <p14:creationId xmlns:p14="http://schemas.microsoft.com/office/powerpoint/2010/main" val="7210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7CA485-8FF7-43EF-8B5A-3128DDBC32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0478" y="1923914"/>
            <a:ext cx="7009396" cy="3004026"/>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FF9577"/>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500F90D3-EFB3-4F25-8EF5-0A390813D812}"/>
              </a:ext>
            </a:extLst>
          </p:cNvPr>
          <p:cNvSpPr txBox="1"/>
          <p:nvPr/>
        </p:nvSpPr>
        <p:spPr>
          <a:xfrm>
            <a:off x="1120478" y="651502"/>
            <a:ext cx="6085840" cy="584775"/>
          </a:xfrm>
          <a:prstGeom prst="rect">
            <a:avLst/>
          </a:prstGeom>
          <a:noFill/>
        </p:spPr>
        <p:txBody>
          <a:bodyPr wrap="square" rtlCol="0">
            <a:spAutoFit/>
          </a:bodyPr>
          <a:lstStyle/>
          <a:p>
            <a:r>
              <a:rPr lang="nl-NL" sz="3200" b="1" dirty="0">
                <a:solidFill>
                  <a:schemeClr val="accent1"/>
                </a:solidFill>
              </a:rPr>
              <a:t>Tot slot: </a:t>
            </a:r>
          </a:p>
        </p:txBody>
      </p:sp>
    </p:spTree>
    <p:extLst>
      <p:ext uri="{BB962C8B-B14F-4D97-AF65-F5344CB8AC3E}">
        <p14:creationId xmlns:p14="http://schemas.microsoft.com/office/powerpoint/2010/main" val="416090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72CBAD57-771A-4D77-B412-840E357915DE}"/>
              </a:ext>
            </a:extLst>
          </p:cNvPr>
          <p:cNvSpPr txBox="1"/>
          <p:nvPr/>
        </p:nvSpPr>
        <p:spPr>
          <a:xfrm>
            <a:off x="1389278" y="1233241"/>
            <a:ext cx="3240506" cy="4064628"/>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4400" kern="1200">
                <a:solidFill>
                  <a:srgbClr val="FFFFFF"/>
                </a:solidFill>
                <a:latin typeface="+mj-lt"/>
                <a:ea typeface="+mj-ea"/>
                <a:cs typeface="+mj-cs"/>
              </a:rPr>
              <a:t>Programma </a:t>
            </a:r>
            <a:endParaRPr lang="en-US" sz="4400" kern="1200">
              <a:solidFill>
                <a:srgbClr val="FFFFFF"/>
              </a:solidFill>
              <a:effectLst/>
              <a:latin typeface="+mj-lt"/>
              <a:ea typeface="+mj-ea"/>
              <a:cs typeface="+mj-cs"/>
            </a:endParaRPr>
          </a:p>
        </p:txBody>
      </p:sp>
      <p:sp>
        <p:nvSpPr>
          <p:cNvPr id="23"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vak 1">
            <a:extLst>
              <a:ext uri="{FF2B5EF4-FFF2-40B4-BE49-F238E27FC236}">
                <a16:creationId xmlns:a16="http://schemas.microsoft.com/office/drawing/2014/main" id="{6AED7773-269C-4E8E-902A-DD50D823BE50}"/>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342900" indent="-342900" fontAlgn="base">
              <a:lnSpc>
                <a:spcPct val="90000"/>
              </a:lnSpc>
              <a:spcAft>
                <a:spcPts val="600"/>
              </a:spcAft>
              <a:buAutoNum type="arabicPeriod"/>
            </a:pPr>
            <a:r>
              <a:rPr lang="en-US" b="1" i="0" dirty="0">
                <a:effectLst/>
              </a:rPr>
              <a:t>Programma van </a:t>
            </a:r>
            <a:r>
              <a:rPr lang="en-US" b="1" i="0" dirty="0" err="1">
                <a:effectLst/>
              </a:rPr>
              <a:t>vandaag</a:t>
            </a:r>
            <a:r>
              <a:rPr lang="en-US" b="1" i="0" dirty="0">
                <a:effectLst/>
              </a:rPr>
              <a:t> </a:t>
            </a:r>
            <a:r>
              <a:rPr lang="en-US" i="0" dirty="0">
                <a:effectLst/>
              </a:rPr>
              <a:t>en </a:t>
            </a:r>
            <a:r>
              <a:rPr lang="en-US" i="0" dirty="0" err="1">
                <a:effectLst/>
              </a:rPr>
              <a:t>korte</a:t>
            </a:r>
            <a:r>
              <a:rPr lang="en-US" i="0" dirty="0">
                <a:effectLst/>
              </a:rPr>
              <a:t> </a:t>
            </a:r>
            <a:r>
              <a:rPr lang="en-US" i="0" dirty="0" err="1">
                <a:effectLst/>
              </a:rPr>
              <a:t>terugblik</a:t>
            </a:r>
            <a:r>
              <a:rPr lang="en-US" i="0" dirty="0">
                <a:effectLst/>
              </a:rPr>
              <a:t> op de </a:t>
            </a:r>
            <a:r>
              <a:rPr lang="en-US" i="0" dirty="0" err="1">
                <a:effectLst/>
              </a:rPr>
              <a:t>excursie</a:t>
            </a:r>
            <a:r>
              <a:rPr lang="en-US" i="0" dirty="0">
                <a:effectLst/>
              </a:rPr>
              <a:t> in en </a:t>
            </a:r>
            <a:r>
              <a:rPr lang="en-US" i="0" dirty="0" err="1">
                <a:effectLst/>
              </a:rPr>
              <a:t>rond</a:t>
            </a:r>
            <a:r>
              <a:rPr lang="en-US" i="0" dirty="0">
                <a:effectLst/>
              </a:rPr>
              <a:t> de </a:t>
            </a:r>
            <a:r>
              <a:rPr lang="en-US" i="0" dirty="0" err="1">
                <a:effectLst/>
              </a:rPr>
              <a:t>Piushaven</a:t>
            </a:r>
            <a:r>
              <a:rPr lang="en-US" i="0" dirty="0">
                <a:effectLst/>
              </a:rPr>
              <a:t> </a:t>
            </a:r>
          </a:p>
          <a:p>
            <a:pPr fontAlgn="base">
              <a:lnSpc>
                <a:spcPct val="90000"/>
              </a:lnSpc>
              <a:spcAft>
                <a:spcPts val="600"/>
              </a:spcAft>
            </a:pPr>
            <a:r>
              <a:rPr lang="en-US" i="0" dirty="0">
                <a:effectLst/>
              </a:rPr>
              <a:t> </a:t>
            </a:r>
          </a:p>
          <a:p>
            <a:pPr fontAlgn="base">
              <a:lnSpc>
                <a:spcPct val="90000"/>
              </a:lnSpc>
              <a:spcAft>
                <a:spcPts val="600"/>
              </a:spcAft>
            </a:pPr>
            <a:r>
              <a:rPr lang="en-US" b="1" i="0" dirty="0">
                <a:effectLst/>
              </a:rPr>
              <a:t>2. </a:t>
            </a:r>
            <a:r>
              <a:rPr lang="en-US" b="1" i="0" dirty="0" err="1">
                <a:effectLst/>
              </a:rPr>
              <a:t>Functies</a:t>
            </a:r>
            <a:r>
              <a:rPr lang="en-US" b="1" i="0" dirty="0">
                <a:effectLst/>
              </a:rPr>
              <a:t> in de </a:t>
            </a:r>
            <a:r>
              <a:rPr lang="en-US" b="1" i="0" dirty="0" err="1">
                <a:effectLst/>
              </a:rPr>
              <a:t>stad</a:t>
            </a:r>
            <a:r>
              <a:rPr lang="en-US" b="1" i="0" dirty="0">
                <a:effectLst/>
              </a:rPr>
              <a:t> en </a:t>
            </a:r>
            <a:r>
              <a:rPr lang="en-US" b="1" i="0" dirty="0" err="1">
                <a:effectLst/>
              </a:rPr>
              <a:t>wijk</a:t>
            </a:r>
            <a:r>
              <a:rPr lang="en-US" b="0" i="0" dirty="0">
                <a:effectLst/>
              </a:rPr>
              <a:t> </a:t>
            </a:r>
          </a:p>
          <a:p>
            <a:pPr fontAlgn="base">
              <a:lnSpc>
                <a:spcPct val="90000"/>
              </a:lnSpc>
              <a:spcAft>
                <a:spcPts val="600"/>
              </a:spcAft>
            </a:pPr>
            <a:r>
              <a:rPr lang="en-US" b="0" i="0" dirty="0" err="1">
                <a:effectLst/>
              </a:rPr>
              <a:t>Gebiedsontwikkeling</a:t>
            </a:r>
            <a:r>
              <a:rPr lang="en-US" b="0" i="0" dirty="0">
                <a:effectLst/>
              </a:rPr>
              <a:t> en </a:t>
            </a:r>
            <a:r>
              <a:rPr lang="en-US" b="0" i="0" dirty="0" err="1">
                <a:effectLst/>
              </a:rPr>
              <a:t>functies</a:t>
            </a:r>
            <a:r>
              <a:rPr lang="en-US" b="0" i="0" dirty="0">
                <a:effectLst/>
              </a:rPr>
              <a:t> in de </a:t>
            </a:r>
            <a:r>
              <a:rPr lang="en-US" b="0" i="0" dirty="0" err="1">
                <a:effectLst/>
              </a:rPr>
              <a:t>stad</a:t>
            </a:r>
            <a:r>
              <a:rPr lang="en-US" b="0" i="0" dirty="0">
                <a:effectLst/>
              </a:rPr>
              <a:t> &gt;  </a:t>
            </a:r>
            <a:r>
              <a:rPr lang="en-US" b="0" i="0" dirty="0" err="1">
                <a:effectLst/>
              </a:rPr>
              <a:t>relatie</a:t>
            </a:r>
            <a:r>
              <a:rPr lang="en-US" b="0" i="0" dirty="0">
                <a:effectLst/>
              </a:rPr>
              <a:t> met </a:t>
            </a:r>
            <a:r>
              <a:rPr lang="en-US" b="0" i="0" dirty="0" err="1">
                <a:effectLst/>
              </a:rPr>
              <a:t>leefbaarheid</a:t>
            </a:r>
            <a:r>
              <a:rPr lang="en-US" b="0" i="0" dirty="0">
                <a:effectLst/>
              </a:rPr>
              <a:t> van de </a:t>
            </a:r>
            <a:r>
              <a:rPr lang="en-US" b="0" i="0" dirty="0" err="1">
                <a:effectLst/>
              </a:rPr>
              <a:t>stad</a:t>
            </a:r>
            <a:endParaRPr lang="en-US" b="0" i="0" dirty="0">
              <a:effectLst/>
            </a:endParaRPr>
          </a:p>
          <a:p>
            <a:pPr fontAlgn="base">
              <a:lnSpc>
                <a:spcPct val="90000"/>
              </a:lnSpc>
              <a:spcAft>
                <a:spcPts val="600"/>
              </a:spcAft>
            </a:pPr>
            <a:r>
              <a:rPr lang="en-US" b="0" i="0" dirty="0">
                <a:effectLst/>
              </a:rPr>
              <a:t>Intro over </a:t>
            </a:r>
            <a:r>
              <a:rPr lang="en-US" b="0" i="0" dirty="0" err="1">
                <a:effectLst/>
              </a:rPr>
              <a:t>Stadsmodel</a:t>
            </a:r>
            <a:r>
              <a:rPr lang="en-US" b="0" i="0" dirty="0">
                <a:effectLst/>
              </a:rPr>
              <a:t>: over de </a:t>
            </a:r>
            <a:r>
              <a:rPr lang="en-US" b="0" i="0" dirty="0" err="1">
                <a:effectLst/>
              </a:rPr>
              <a:t>groei</a:t>
            </a:r>
            <a:r>
              <a:rPr lang="en-US" b="0" i="0" dirty="0">
                <a:effectLst/>
              </a:rPr>
              <a:t> en </a:t>
            </a:r>
            <a:r>
              <a:rPr lang="en-US" b="0" i="0" dirty="0" err="1">
                <a:effectLst/>
              </a:rPr>
              <a:t>bouwstijlen</a:t>
            </a:r>
            <a:r>
              <a:rPr lang="en-US" b="0" i="0" dirty="0">
                <a:effectLst/>
              </a:rPr>
              <a:t> van </a:t>
            </a:r>
            <a:r>
              <a:rPr lang="en-US" b="0" i="0" dirty="0" err="1">
                <a:effectLst/>
              </a:rPr>
              <a:t>Nederlandse</a:t>
            </a:r>
            <a:r>
              <a:rPr lang="en-US" b="0" i="0" dirty="0">
                <a:effectLst/>
              </a:rPr>
              <a:t> </a:t>
            </a:r>
            <a:r>
              <a:rPr lang="en-US" b="0" i="0" dirty="0" err="1">
                <a:effectLst/>
              </a:rPr>
              <a:t>steden</a:t>
            </a:r>
            <a:r>
              <a:rPr lang="en-US" b="0" i="0" dirty="0">
                <a:effectLst/>
              </a:rPr>
              <a:t>. </a:t>
            </a:r>
          </a:p>
          <a:p>
            <a:pPr fontAlgn="base">
              <a:lnSpc>
                <a:spcPct val="90000"/>
              </a:lnSpc>
              <a:spcAft>
                <a:spcPts val="600"/>
              </a:spcAft>
            </a:pPr>
            <a:r>
              <a:rPr lang="en-US" b="0" i="0" dirty="0" err="1">
                <a:effectLst/>
              </a:rPr>
              <a:t>Verdiepen</a:t>
            </a:r>
            <a:r>
              <a:rPr lang="en-US" b="0" i="0" dirty="0">
                <a:effectLst/>
              </a:rPr>
              <a:t> in </a:t>
            </a:r>
            <a:r>
              <a:rPr lang="en-US" b="0" i="0" dirty="0" err="1">
                <a:effectLst/>
              </a:rPr>
              <a:t>drie</a:t>
            </a:r>
            <a:r>
              <a:rPr lang="en-US" b="0" i="0" dirty="0">
                <a:effectLst/>
              </a:rPr>
              <a:t> </a:t>
            </a:r>
            <a:r>
              <a:rPr lang="en-US" b="0" i="0" dirty="0" err="1">
                <a:effectLst/>
              </a:rPr>
              <a:t>grote</a:t>
            </a:r>
            <a:r>
              <a:rPr lang="en-US" b="0" i="0" dirty="0">
                <a:effectLst/>
              </a:rPr>
              <a:t> </a:t>
            </a:r>
            <a:r>
              <a:rPr lang="en-US" b="0" i="0" dirty="0" err="1">
                <a:effectLst/>
              </a:rPr>
              <a:t>steden</a:t>
            </a:r>
            <a:endParaRPr lang="en-US" b="0" i="0" dirty="0">
              <a:effectLst/>
            </a:endParaRPr>
          </a:p>
          <a:p>
            <a:pPr fontAlgn="base">
              <a:lnSpc>
                <a:spcPct val="90000"/>
              </a:lnSpc>
              <a:spcAft>
                <a:spcPts val="600"/>
              </a:spcAft>
            </a:pPr>
            <a:endParaRPr lang="en-US" b="0" i="0" dirty="0">
              <a:effectLst/>
            </a:endParaRPr>
          </a:p>
          <a:p>
            <a:pPr fontAlgn="base">
              <a:lnSpc>
                <a:spcPct val="90000"/>
              </a:lnSpc>
              <a:spcAft>
                <a:spcPts val="600"/>
              </a:spcAft>
            </a:pPr>
            <a:r>
              <a:rPr lang="en-US" b="1" i="0" dirty="0">
                <a:effectLst/>
              </a:rPr>
              <a:t>3. </a:t>
            </a:r>
            <a:r>
              <a:rPr lang="en-US" b="1" i="0" dirty="0" err="1">
                <a:effectLst/>
              </a:rPr>
              <a:t>Waar</a:t>
            </a:r>
            <a:r>
              <a:rPr lang="en-US" b="1" i="0" dirty="0">
                <a:effectLst/>
              </a:rPr>
              <a:t> </a:t>
            </a:r>
            <a:r>
              <a:rPr lang="en-US" b="1" i="0" dirty="0" err="1">
                <a:effectLst/>
              </a:rPr>
              <a:t>gaan</a:t>
            </a:r>
            <a:r>
              <a:rPr lang="en-US" b="1" i="0" dirty="0">
                <a:effectLst/>
              </a:rPr>
              <a:t> we </a:t>
            </a:r>
            <a:r>
              <a:rPr lang="en-US" b="1" i="0" dirty="0" err="1">
                <a:effectLst/>
              </a:rPr>
              <a:t>naar</a:t>
            </a:r>
            <a:r>
              <a:rPr lang="en-US" b="1" i="0" dirty="0">
                <a:effectLst/>
              </a:rPr>
              <a:t> toe? </a:t>
            </a:r>
            <a:r>
              <a:rPr lang="en-US" b="0" i="0" dirty="0">
                <a:effectLst/>
              </a:rPr>
              <a:t> </a:t>
            </a:r>
          </a:p>
          <a:p>
            <a:pPr fontAlgn="base">
              <a:lnSpc>
                <a:spcPct val="90000"/>
              </a:lnSpc>
              <a:spcAft>
                <a:spcPts val="600"/>
              </a:spcAft>
            </a:pPr>
            <a:r>
              <a:rPr lang="en-US" b="0" i="0" dirty="0" err="1">
                <a:effectLst/>
              </a:rPr>
              <a:t>Voorbereiden</a:t>
            </a:r>
            <a:r>
              <a:rPr lang="en-US" b="0" i="0" dirty="0">
                <a:effectLst/>
              </a:rPr>
              <a:t> van de </a:t>
            </a:r>
            <a:r>
              <a:rPr lang="en-US" b="0" i="0" dirty="0" err="1">
                <a:effectLst/>
              </a:rPr>
              <a:t>excursie</a:t>
            </a:r>
            <a:r>
              <a:rPr lang="en-US" b="0" i="0" dirty="0">
                <a:effectLst/>
              </a:rPr>
              <a:t> met de </a:t>
            </a:r>
            <a:r>
              <a:rPr lang="en-US" b="0" i="0" dirty="0" err="1">
                <a:effectLst/>
              </a:rPr>
              <a:t>klas</a:t>
            </a:r>
            <a:r>
              <a:rPr lang="en-US" b="0" i="0" dirty="0">
                <a:effectLst/>
              </a:rPr>
              <a:t> van </a:t>
            </a:r>
            <a:r>
              <a:rPr lang="en-US" b="0" i="0" dirty="0" err="1">
                <a:effectLst/>
              </a:rPr>
              <a:t>Stad</a:t>
            </a:r>
            <a:r>
              <a:rPr lang="en-US" b="0" i="0" dirty="0">
                <a:effectLst/>
              </a:rPr>
              <a:t> en </a:t>
            </a:r>
            <a:r>
              <a:rPr lang="en-US" b="0" i="0" dirty="0" err="1">
                <a:effectLst/>
              </a:rPr>
              <a:t>wijk</a:t>
            </a:r>
            <a:r>
              <a:rPr lang="en-US" b="0" i="0" dirty="0">
                <a:effectLst/>
              </a:rPr>
              <a:t>. </a:t>
            </a:r>
          </a:p>
          <a:p>
            <a:pPr fontAlgn="base">
              <a:lnSpc>
                <a:spcPct val="90000"/>
              </a:lnSpc>
              <a:spcAft>
                <a:spcPts val="600"/>
              </a:spcAft>
            </a:pPr>
            <a:endParaRPr lang="en-US" b="0" i="0" dirty="0">
              <a:effectLst/>
            </a:endParaRPr>
          </a:p>
          <a:p>
            <a:pPr fontAlgn="base">
              <a:lnSpc>
                <a:spcPct val="90000"/>
              </a:lnSpc>
              <a:spcAft>
                <a:spcPts val="600"/>
              </a:spcAft>
            </a:pPr>
            <a:r>
              <a:rPr lang="en-US" b="1" i="0" dirty="0">
                <a:effectLst/>
              </a:rPr>
              <a:t>4. Noord in </a:t>
            </a:r>
            <a:r>
              <a:rPr lang="en-US" b="1" i="0" dirty="0" err="1">
                <a:effectLst/>
              </a:rPr>
              <a:t>beeld</a:t>
            </a:r>
            <a:r>
              <a:rPr lang="en-US" b="1" i="0" dirty="0">
                <a:effectLst/>
              </a:rPr>
              <a:t> </a:t>
            </a:r>
            <a:r>
              <a:rPr lang="en-US" b="0" i="0" dirty="0">
                <a:effectLst/>
              </a:rPr>
              <a:t> </a:t>
            </a:r>
          </a:p>
          <a:p>
            <a:pPr fontAlgn="base">
              <a:lnSpc>
                <a:spcPct val="90000"/>
              </a:lnSpc>
              <a:spcAft>
                <a:spcPts val="600"/>
              </a:spcAft>
            </a:pPr>
            <a:r>
              <a:rPr lang="en-US" dirty="0"/>
              <a:t>Op </a:t>
            </a:r>
            <a:r>
              <a:rPr lang="en-US" dirty="0" err="1"/>
              <a:t>onderzoek</a:t>
            </a:r>
            <a:r>
              <a:rPr lang="en-US" dirty="0"/>
              <a:t> in de </a:t>
            </a:r>
            <a:r>
              <a:rPr lang="en-US" dirty="0" err="1"/>
              <a:t>wijk</a:t>
            </a:r>
            <a:r>
              <a:rPr lang="en-US" dirty="0"/>
              <a:t> en </a:t>
            </a:r>
            <a:r>
              <a:rPr lang="en-US" dirty="0" err="1"/>
              <a:t>ons</a:t>
            </a:r>
            <a:r>
              <a:rPr lang="en-US" dirty="0"/>
              <a:t> </a:t>
            </a:r>
            <a:r>
              <a:rPr lang="en-US" dirty="0" err="1"/>
              <a:t>Gouden</a:t>
            </a:r>
            <a:r>
              <a:rPr lang="en-US" dirty="0"/>
              <a:t> Idee</a:t>
            </a:r>
            <a:endParaRPr lang="en-US" b="0" i="0" dirty="0">
              <a:effectLst/>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8200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5915B65-437D-4472-974E-DCA7B6518778}"/>
              </a:ext>
            </a:extLst>
          </p:cNvPr>
          <p:cNvSpPr txBox="1"/>
          <p:nvPr/>
        </p:nvSpPr>
        <p:spPr>
          <a:xfrm>
            <a:off x="922105" y="1676454"/>
            <a:ext cx="6097712" cy="369332"/>
          </a:xfrm>
          <a:prstGeom prst="rect">
            <a:avLst/>
          </a:prstGeom>
          <a:noFill/>
        </p:spPr>
        <p:txBody>
          <a:bodyPr wrap="square">
            <a:spAutoFit/>
          </a:bodyPr>
          <a:lstStyle/>
          <a:p>
            <a:r>
              <a:rPr lang="nl-NL" sz="1800" b="0" i="0">
                <a:solidFill>
                  <a:srgbClr val="000000"/>
                </a:solidFill>
                <a:effectLst/>
                <a:latin typeface="Arial" panose="020B0604020202020204" pitchFamily="34" charset="0"/>
              </a:rPr>
              <a:t>Gebiedsontwikkeling</a:t>
            </a:r>
            <a:endParaRPr lang="nl-NL" dirty="0"/>
          </a:p>
        </p:txBody>
      </p:sp>
      <p:sp>
        <p:nvSpPr>
          <p:cNvPr id="6" name="Tekstvak 5">
            <a:extLst>
              <a:ext uri="{FF2B5EF4-FFF2-40B4-BE49-F238E27FC236}">
                <a16:creationId xmlns:a16="http://schemas.microsoft.com/office/drawing/2014/main" id="{A99AC512-8B41-4FED-AA9C-20ADB4621287}"/>
              </a:ext>
            </a:extLst>
          </p:cNvPr>
          <p:cNvSpPr txBox="1"/>
          <p:nvPr/>
        </p:nvSpPr>
        <p:spPr>
          <a:xfrm>
            <a:off x="922105" y="2158660"/>
            <a:ext cx="6097712" cy="369332"/>
          </a:xfrm>
          <a:prstGeom prst="rect">
            <a:avLst/>
          </a:prstGeom>
          <a:noFill/>
        </p:spPr>
        <p:txBody>
          <a:bodyPr wrap="square">
            <a:spAutoFit/>
          </a:bodyPr>
          <a:lstStyle/>
          <a:p>
            <a:r>
              <a:rPr lang="nl-NL" sz="1800" b="0" i="0" dirty="0">
                <a:solidFill>
                  <a:srgbClr val="000000"/>
                </a:solidFill>
                <a:effectLst/>
                <a:latin typeface="Arial" panose="020B0604020202020204" pitchFamily="34" charset="0"/>
              </a:rPr>
              <a:t>Leefbaarheid &amp; wijkontwikkeling  </a:t>
            </a:r>
            <a:endParaRPr lang="nl-NL" dirty="0"/>
          </a:p>
        </p:txBody>
      </p:sp>
      <p:sp>
        <p:nvSpPr>
          <p:cNvPr id="10" name="Tekstvak 9">
            <a:extLst>
              <a:ext uri="{FF2B5EF4-FFF2-40B4-BE49-F238E27FC236}">
                <a16:creationId xmlns:a16="http://schemas.microsoft.com/office/drawing/2014/main" id="{86010099-1AC0-49F7-ABEB-3E09192954E5}"/>
              </a:ext>
            </a:extLst>
          </p:cNvPr>
          <p:cNvSpPr txBox="1"/>
          <p:nvPr/>
        </p:nvSpPr>
        <p:spPr>
          <a:xfrm>
            <a:off x="922105" y="2640866"/>
            <a:ext cx="6097712" cy="369332"/>
          </a:xfrm>
          <a:prstGeom prst="rect">
            <a:avLst/>
          </a:prstGeom>
          <a:noFill/>
        </p:spPr>
        <p:txBody>
          <a:bodyPr wrap="square">
            <a:spAutoFit/>
          </a:bodyPr>
          <a:lstStyle/>
          <a:p>
            <a:r>
              <a:rPr lang="nl-NL" sz="1800" b="0" i="0" dirty="0">
                <a:solidFill>
                  <a:srgbClr val="000000"/>
                </a:solidFill>
                <a:effectLst/>
                <a:latin typeface="Arial" panose="020B0604020202020204" pitchFamily="34" charset="0"/>
              </a:rPr>
              <a:t>Aandachtswijk, focuswijken en Vogelaarwijk.  </a:t>
            </a:r>
            <a:endParaRPr lang="nl-NL" dirty="0"/>
          </a:p>
        </p:txBody>
      </p:sp>
      <p:sp>
        <p:nvSpPr>
          <p:cNvPr id="11" name="Tekstvak 10">
            <a:extLst>
              <a:ext uri="{FF2B5EF4-FFF2-40B4-BE49-F238E27FC236}">
                <a16:creationId xmlns:a16="http://schemas.microsoft.com/office/drawing/2014/main" id="{85BCAFC1-A4D9-484C-A522-361486203BAC}"/>
              </a:ext>
            </a:extLst>
          </p:cNvPr>
          <p:cNvSpPr txBox="1"/>
          <p:nvPr/>
        </p:nvSpPr>
        <p:spPr>
          <a:xfrm>
            <a:off x="922105" y="921774"/>
            <a:ext cx="10187855" cy="461665"/>
          </a:xfrm>
          <a:prstGeom prst="rect">
            <a:avLst/>
          </a:prstGeom>
          <a:solidFill>
            <a:schemeClr val="accent6">
              <a:lumMod val="40000"/>
              <a:lumOff val="60000"/>
            </a:schemeClr>
          </a:solidFill>
        </p:spPr>
        <p:txBody>
          <a:bodyPr wrap="square" rtlCol="0">
            <a:spAutoFit/>
          </a:bodyPr>
          <a:lstStyle/>
          <a:p>
            <a:r>
              <a:rPr lang="nl-NL" sz="2400" dirty="0"/>
              <a:t>Begrippen uit de begrippenlijst SW die in de vorige les aan bod kwamen: </a:t>
            </a:r>
          </a:p>
        </p:txBody>
      </p:sp>
      <p:graphicFrame>
        <p:nvGraphicFramePr>
          <p:cNvPr id="12" name="Diagram 11">
            <a:extLst>
              <a:ext uri="{FF2B5EF4-FFF2-40B4-BE49-F238E27FC236}">
                <a16:creationId xmlns:a16="http://schemas.microsoft.com/office/drawing/2014/main" id="{3B4A7996-D8E2-49FF-86D9-265FF946C44D}"/>
              </a:ext>
            </a:extLst>
          </p:cNvPr>
          <p:cNvGraphicFramePr/>
          <p:nvPr/>
        </p:nvGraphicFramePr>
        <p:xfrm>
          <a:off x="4183865" y="11859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D6994BED-11B6-437B-AD90-CC85770440B8}"/>
              </a:ext>
            </a:extLst>
          </p:cNvPr>
          <p:cNvGraphicFramePr/>
          <p:nvPr/>
        </p:nvGraphicFramePr>
        <p:xfrm>
          <a:off x="4518346" y="147481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674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4DDC33-069E-43FF-9483-A389722A1F24}"/>
              </a:ext>
            </a:extLst>
          </p:cNvPr>
          <p:cNvSpPr txBox="1"/>
          <p:nvPr/>
        </p:nvSpPr>
        <p:spPr>
          <a:xfrm>
            <a:off x="1344202" y="1438382"/>
            <a:ext cx="9503595" cy="461665"/>
          </a:xfrm>
          <a:prstGeom prst="rect">
            <a:avLst/>
          </a:prstGeom>
          <a:solidFill>
            <a:schemeClr val="accent6">
              <a:lumMod val="40000"/>
              <a:lumOff val="60000"/>
            </a:schemeClr>
          </a:solidFill>
        </p:spPr>
        <p:txBody>
          <a:bodyPr wrap="square" rtlCol="0">
            <a:spAutoFit/>
          </a:bodyPr>
          <a:lstStyle/>
          <a:p>
            <a:r>
              <a:rPr lang="nl-NL" sz="2400" dirty="0"/>
              <a:t>GEBIEDSONTWIKKELING IN TILBURG ZUID, OMGEVING PIUSHAVEN</a:t>
            </a:r>
          </a:p>
        </p:txBody>
      </p:sp>
      <p:sp>
        <p:nvSpPr>
          <p:cNvPr id="3" name="Tekstvak 2">
            <a:extLst>
              <a:ext uri="{FF2B5EF4-FFF2-40B4-BE49-F238E27FC236}">
                <a16:creationId xmlns:a16="http://schemas.microsoft.com/office/drawing/2014/main" id="{E989991E-DF6B-4445-92E2-37F627304C75}"/>
              </a:ext>
            </a:extLst>
          </p:cNvPr>
          <p:cNvSpPr txBox="1"/>
          <p:nvPr/>
        </p:nvSpPr>
        <p:spPr>
          <a:xfrm>
            <a:off x="1417834" y="2301411"/>
            <a:ext cx="2661006" cy="1569660"/>
          </a:xfrm>
          <a:prstGeom prst="rect">
            <a:avLst/>
          </a:prstGeom>
          <a:solidFill>
            <a:schemeClr val="accent3">
              <a:lumMod val="20000"/>
              <a:lumOff val="80000"/>
            </a:schemeClr>
          </a:solidFill>
        </p:spPr>
        <p:txBody>
          <a:bodyPr wrap="square" rtlCol="0">
            <a:spAutoFit/>
          </a:bodyPr>
          <a:lstStyle/>
          <a:p>
            <a:pPr algn="ctr"/>
            <a:r>
              <a:rPr lang="nl-NL" sz="2400" dirty="0"/>
              <a:t>Jerusalem</a:t>
            </a:r>
          </a:p>
          <a:p>
            <a:pPr algn="ctr"/>
            <a:r>
              <a:rPr lang="nl-NL" sz="2400" dirty="0"/>
              <a:t>Piushaven </a:t>
            </a:r>
          </a:p>
          <a:p>
            <a:pPr algn="ctr"/>
            <a:r>
              <a:rPr lang="nl-NL" sz="2400" dirty="0"/>
              <a:t>Fatima</a:t>
            </a:r>
          </a:p>
          <a:p>
            <a:pPr algn="ctr"/>
            <a:r>
              <a:rPr lang="nl-NL" sz="2400" dirty="0"/>
              <a:t>AB terrein </a:t>
            </a:r>
          </a:p>
        </p:txBody>
      </p:sp>
      <p:sp>
        <p:nvSpPr>
          <p:cNvPr id="4" name="Pijl: rechts 3">
            <a:extLst>
              <a:ext uri="{FF2B5EF4-FFF2-40B4-BE49-F238E27FC236}">
                <a16:creationId xmlns:a16="http://schemas.microsoft.com/office/drawing/2014/main" id="{DEDA54DA-A44E-4880-BF49-1D8D28E9AADF}"/>
              </a:ext>
            </a:extLst>
          </p:cNvPr>
          <p:cNvSpPr/>
          <p:nvPr/>
        </p:nvSpPr>
        <p:spPr>
          <a:xfrm>
            <a:off x="4613096" y="2937266"/>
            <a:ext cx="1263721" cy="2979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564F5FC-FDE0-4797-A41C-4405934C3605}"/>
              </a:ext>
            </a:extLst>
          </p:cNvPr>
          <p:cNvSpPr txBox="1"/>
          <p:nvPr/>
        </p:nvSpPr>
        <p:spPr>
          <a:xfrm>
            <a:off x="6411074" y="2332234"/>
            <a:ext cx="4232953" cy="1569660"/>
          </a:xfrm>
          <a:prstGeom prst="rect">
            <a:avLst/>
          </a:prstGeom>
          <a:solidFill>
            <a:schemeClr val="accent3">
              <a:lumMod val="20000"/>
              <a:lumOff val="80000"/>
            </a:schemeClr>
          </a:solidFill>
        </p:spPr>
        <p:txBody>
          <a:bodyPr wrap="square" rtlCol="0">
            <a:spAutoFit/>
          </a:bodyPr>
          <a:lstStyle/>
          <a:p>
            <a:r>
              <a:rPr lang="nl-NL" sz="2400" dirty="0"/>
              <a:t>Allemaal een ander verhaal maar door integrale aanpak &amp; samenwerking tussen heel veel partijen een succes </a:t>
            </a:r>
          </a:p>
        </p:txBody>
      </p:sp>
    </p:spTree>
    <p:extLst>
      <p:ext uri="{BB962C8B-B14F-4D97-AF65-F5344CB8AC3E}">
        <p14:creationId xmlns:p14="http://schemas.microsoft.com/office/powerpoint/2010/main" val="50940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57CCB-DC99-43A4-B609-DEFA747C4FB2}"/>
              </a:ext>
            </a:extLst>
          </p:cNvPr>
          <p:cNvPicPr>
            <a:picLocks noChangeAspect="1"/>
          </p:cNvPicPr>
          <p:nvPr/>
        </p:nvPicPr>
        <p:blipFill>
          <a:blip r:embed="rId2"/>
          <a:stretch>
            <a:fillRect/>
          </a:stretch>
        </p:blipFill>
        <p:spPr>
          <a:xfrm>
            <a:off x="496876" y="787342"/>
            <a:ext cx="3554276" cy="2365453"/>
          </a:xfrm>
          <a:prstGeom prst="rect">
            <a:avLst/>
          </a:prstGeom>
        </p:spPr>
      </p:pic>
      <p:pic>
        <p:nvPicPr>
          <p:cNvPr id="5" name="Picture 4" descr="Tilburgse ark na de zomer weer in gebruik: restaurant Boot 013 opent in de  Piushaven - Tilburg.com">
            <a:extLst>
              <a:ext uri="{FF2B5EF4-FFF2-40B4-BE49-F238E27FC236}">
                <a16:creationId xmlns:a16="http://schemas.microsoft.com/office/drawing/2014/main" id="{EB25CF94-8CFA-4284-A163-F427F0E7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839" y="787342"/>
            <a:ext cx="4106881" cy="22998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3EDACE0-3FA3-4D51-B048-D8FFFDBD7EC6}"/>
              </a:ext>
            </a:extLst>
          </p:cNvPr>
          <p:cNvPicPr>
            <a:picLocks noChangeAspect="1"/>
          </p:cNvPicPr>
          <p:nvPr/>
        </p:nvPicPr>
        <p:blipFill>
          <a:blip r:embed="rId4"/>
          <a:stretch>
            <a:fillRect/>
          </a:stretch>
        </p:blipFill>
        <p:spPr>
          <a:xfrm>
            <a:off x="8493408" y="787342"/>
            <a:ext cx="3456063" cy="2299853"/>
          </a:xfrm>
          <a:prstGeom prst="rect">
            <a:avLst/>
          </a:prstGeom>
        </p:spPr>
      </p:pic>
      <p:pic>
        <p:nvPicPr>
          <p:cNvPr id="8" name="Afbeelding 7">
            <a:extLst>
              <a:ext uri="{FF2B5EF4-FFF2-40B4-BE49-F238E27FC236}">
                <a16:creationId xmlns:a16="http://schemas.microsoft.com/office/drawing/2014/main" id="{6A7035AF-23EA-4480-97C5-3FDC70420B75}"/>
              </a:ext>
            </a:extLst>
          </p:cNvPr>
          <p:cNvPicPr>
            <a:picLocks noChangeAspect="1"/>
          </p:cNvPicPr>
          <p:nvPr/>
        </p:nvPicPr>
        <p:blipFill>
          <a:blip r:embed="rId5"/>
          <a:stretch>
            <a:fillRect/>
          </a:stretch>
        </p:blipFill>
        <p:spPr>
          <a:xfrm>
            <a:off x="8038656" y="3314788"/>
            <a:ext cx="3910815" cy="2933111"/>
          </a:xfrm>
          <a:prstGeom prst="rect">
            <a:avLst/>
          </a:prstGeom>
        </p:spPr>
      </p:pic>
      <p:pic>
        <p:nvPicPr>
          <p:cNvPr id="2050" name="Picture 2" descr=" WOUW! Luchtopnames Jeruzalem Nieuwbouw Tilburg Drone (UltraHD 4K) -  YouTube">
            <a:extLst>
              <a:ext uri="{FF2B5EF4-FFF2-40B4-BE49-F238E27FC236}">
                <a16:creationId xmlns:a16="http://schemas.microsoft.com/office/drawing/2014/main" id="{88EC5FA1-9BBC-44D6-BD4B-837A7AA702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35" b="14146"/>
          <a:stretch/>
        </p:blipFill>
        <p:spPr bwMode="auto">
          <a:xfrm>
            <a:off x="554681" y="3314788"/>
            <a:ext cx="4572000" cy="2490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Ketelhuis - AaBe Fabriek">
            <a:extLst>
              <a:ext uri="{FF2B5EF4-FFF2-40B4-BE49-F238E27FC236}">
                <a16:creationId xmlns:a16="http://schemas.microsoft.com/office/drawing/2014/main" id="{3856A13B-AAE0-4187-B75B-CE935EB03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893" y="331478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4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8CB68EC-0F6D-4994-B741-CC0A34A4AF53}"/>
              </a:ext>
            </a:extLst>
          </p:cNvPr>
          <p:cNvPicPr>
            <a:picLocks noChangeAspect="1"/>
          </p:cNvPicPr>
          <p:nvPr/>
        </p:nvPicPr>
        <p:blipFill rotWithShape="1">
          <a:blip r:embed="rId2"/>
          <a:srcRect l="14859" t="20629" r="18349" b="4905"/>
          <a:stretch/>
        </p:blipFill>
        <p:spPr>
          <a:xfrm>
            <a:off x="1072007" y="414068"/>
            <a:ext cx="9849035" cy="6176513"/>
          </a:xfrm>
          <a:prstGeom prst="rect">
            <a:avLst/>
          </a:prstGeom>
        </p:spPr>
      </p:pic>
    </p:spTree>
    <p:extLst>
      <p:ext uri="{BB962C8B-B14F-4D97-AF65-F5344CB8AC3E}">
        <p14:creationId xmlns:p14="http://schemas.microsoft.com/office/powerpoint/2010/main" val="363629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85BCAFC1-A4D9-484C-A522-361486203BAC}"/>
              </a:ext>
            </a:extLst>
          </p:cNvPr>
          <p:cNvSpPr txBox="1"/>
          <p:nvPr/>
        </p:nvSpPr>
        <p:spPr>
          <a:xfrm>
            <a:off x="922105" y="921774"/>
            <a:ext cx="10187855" cy="461665"/>
          </a:xfrm>
          <a:prstGeom prst="rect">
            <a:avLst/>
          </a:prstGeom>
          <a:solidFill>
            <a:schemeClr val="accent6">
              <a:lumMod val="40000"/>
              <a:lumOff val="60000"/>
            </a:schemeClr>
          </a:solidFill>
        </p:spPr>
        <p:txBody>
          <a:bodyPr wrap="square" rtlCol="0">
            <a:spAutoFit/>
          </a:bodyPr>
          <a:lstStyle/>
          <a:p>
            <a:r>
              <a:rPr lang="nl-NL" sz="2400" dirty="0"/>
              <a:t>Begrippen uit de begrippenlijst SW die in deze les aan bod komen;  </a:t>
            </a:r>
          </a:p>
        </p:txBody>
      </p:sp>
      <p:graphicFrame>
        <p:nvGraphicFramePr>
          <p:cNvPr id="12" name="Diagram 11">
            <a:extLst>
              <a:ext uri="{FF2B5EF4-FFF2-40B4-BE49-F238E27FC236}">
                <a16:creationId xmlns:a16="http://schemas.microsoft.com/office/drawing/2014/main" id="{3B4A7996-D8E2-49FF-86D9-265FF946C44D}"/>
              </a:ext>
            </a:extLst>
          </p:cNvPr>
          <p:cNvGraphicFramePr/>
          <p:nvPr/>
        </p:nvGraphicFramePr>
        <p:xfrm>
          <a:off x="4183865" y="11859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74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CB983C-A78C-4863-B4E3-1EE725C46F90}"/>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i="0" kern="1200">
                <a:solidFill>
                  <a:srgbClr val="FFFFFF"/>
                </a:solidFill>
                <a:effectLst/>
                <a:latin typeface="+mj-lt"/>
                <a:ea typeface="+mj-ea"/>
                <a:cs typeface="+mj-cs"/>
              </a:rPr>
              <a:t>2. Functies in de stad en wijk</a:t>
            </a:r>
            <a:r>
              <a:rPr lang="en-US" b="0" i="0" kern="1200">
                <a:solidFill>
                  <a:srgbClr val="FFFFFF"/>
                </a:solidFill>
                <a:effectLst/>
                <a:latin typeface="+mj-lt"/>
                <a:ea typeface="+mj-ea"/>
                <a:cs typeface="+mj-cs"/>
              </a:rPr>
              <a:t> </a:t>
            </a:r>
            <a:br>
              <a:rPr lang="en-US" b="0" i="0" kern="1200">
                <a:solidFill>
                  <a:srgbClr val="FFFFFF"/>
                </a:solidFill>
                <a:effectLst/>
                <a:latin typeface="+mj-lt"/>
                <a:ea typeface="+mj-ea"/>
                <a:cs typeface="+mj-cs"/>
              </a:rPr>
            </a:br>
            <a:endParaRPr lang="en-US" kern="120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vak 3">
            <a:extLst>
              <a:ext uri="{FF2B5EF4-FFF2-40B4-BE49-F238E27FC236}">
                <a16:creationId xmlns:a16="http://schemas.microsoft.com/office/drawing/2014/main" id="{54DFACDD-2889-4E88-B9F1-B47B0219B3DE}"/>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800100" lvl="1" indent="-228600" fontAlgn="base">
              <a:lnSpc>
                <a:spcPct val="90000"/>
              </a:lnSpc>
              <a:spcAft>
                <a:spcPts val="600"/>
              </a:spcAft>
              <a:buFont typeface="Arial" panose="020B0604020202020204" pitchFamily="34" charset="0"/>
              <a:buChar char="•"/>
            </a:pPr>
            <a:r>
              <a:rPr lang="en-US" sz="2400" b="0" i="0" dirty="0" err="1">
                <a:effectLst/>
              </a:rPr>
              <a:t>Gebiedsontwikkeling</a:t>
            </a:r>
            <a:r>
              <a:rPr lang="en-US" sz="2400" b="0" i="0" dirty="0">
                <a:effectLst/>
              </a:rPr>
              <a:t> en </a:t>
            </a:r>
            <a:r>
              <a:rPr lang="en-US" sz="2400" b="0" i="0" dirty="0" err="1">
                <a:effectLst/>
              </a:rPr>
              <a:t>functies</a:t>
            </a:r>
            <a:r>
              <a:rPr lang="en-US" sz="2400" b="0" i="0" dirty="0">
                <a:effectLst/>
              </a:rPr>
              <a:t> in de </a:t>
            </a:r>
            <a:r>
              <a:rPr lang="en-US" sz="2400" b="0" i="0" dirty="0" err="1">
                <a:effectLst/>
              </a:rPr>
              <a:t>stad</a:t>
            </a:r>
            <a:r>
              <a:rPr lang="en-US" sz="2400" b="0" i="0" dirty="0">
                <a:effectLst/>
              </a:rPr>
              <a:t> &gt;  </a:t>
            </a:r>
            <a:r>
              <a:rPr lang="en-US" sz="2400" b="0" i="0" dirty="0" err="1">
                <a:effectLst/>
              </a:rPr>
              <a:t>relatie</a:t>
            </a:r>
            <a:r>
              <a:rPr lang="en-US" sz="2400" b="0" i="0" dirty="0">
                <a:effectLst/>
              </a:rPr>
              <a:t> met </a:t>
            </a:r>
            <a:r>
              <a:rPr lang="en-US" sz="2400" b="0" i="0" dirty="0" err="1">
                <a:effectLst/>
              </a:rPr>
              <a:t>leefbaarheid</a:t>
            </a:r>
            <a:r>
              <a:rPr lang="en-US" sz="2400" b="0" i="0" dirty="0">
                <a:effectLst/>
              </a:rPr>
              <a:t> van de </a:t>
            </a:r>
            <a:r>
              <a:rPr lang="en-US" sz="2400" b="0" i="0" dirty="0" err="1">
                <a:effectLst/>
              </a:rPr>
              <a:t>stad</a:t>
            </a:r>
            <a:endParaRPr lang="en-US" sz="2400" b="0" i="0" dirty="0">
              <a:effectLst/>
            </a:endParaRPr>
          </a:p>
          <a:p>
            <a:pPr marL="571500" lvl="1" fontAlgn="base">
              <a:lnSpc>
                <a:spcPct val="90000"/>
              </a:lnSpc>
              <a:spcAft>
                <a:spcPts val="600"/>
              </a:spcAft>
            </a:pPr>
            <a:endParaRPr lang="en-US" sz="2400" b="0" i="0" dirty="0">
              <a:effectLst/>
            </a:endParaRPr>
          </a:p>
          <a:p>
            <a:pPr marL="800100" lvl="1" indent="-228600" fontAlgn="base">
              <a:lnSpc>
                <a:spcPct val="90000"/>
              </a:lnSpc>
              <a:spcAft>
                <a:spcPts val="600"/>
              </a:spcAft>
              <a:buFont typeface="Arial" panose="020B0604020202020204" pitchFamily="34" charset="0"/>
              <a:buChar char="•"/>
            </a:pPr>
            <a:r>
              <a:rPr lang="en-US" sz="2400" b="0" i="0" dirty="0">
                <a:effectLst/>
              </a:rPr>
              <a:t>	Intro over </a:t>
            </a:r>
            <a:r>
              <a:rPr lang="en-US" sz="2400" b="0" i="0" dirty="0" err="1">
                <a:effectLst/>
              </a:rPr>
              <a:t>Stadsmodel</a:t>
            </a:r>
            <a:r>
              <a:rPr lang="en-US" sz="2400" b="0" i="0" dirty="0">
                <a:effectLst/>
              </a:rPr>
              <a:t>: Video </a:t>
            </a:r>
            <a:r>
              <a:rPr lang="en-US" sz="2400" b="0" i="0" dirty="0" err="1">
                <a:effectLst/>
              </a:rPr>
              <a:t>animatie</a:t>
            </a:r>
            <a:r>
              <a:rPr lang="en-US" sz="2400" b="0" i="0" dirty="0">
                <a:effectLst/>
              </a:rPr>
              <a:t> over de </a:t>
            </a:r>
            <a:r>
              <a:rPr lang="en-US" sz="2400" b="0" i="0" dirty="0" err="1">
                <a:effectLst/>
              </a:rPr>
              <a:t>groei</a:t>
            </a:r>
            <a:r>
              <a:rPr lang="en-US" sz="2400" b="0" i="0" dirty="0">
                <a:effectLst/>
              </a:rPr>
              <a:t> en </a:t>
            </a:r>
            <a:r>
              <a:rPr lang="en-US" sz="2400" b="0" i="0" dirty="0" err="1">
                <a:effectLst/>
              </a:rPr>
              <a:t>bouwstijlen</a:t>
            </a:r>
            <a:r>
              <a:rPr lang="en-US" sz="2400" b="0" i="0" dirty="0">
                <a:effectLst/>
              </a:rPr>
              <a:t> van </a:t>
            </a:r>
            <a:r>
              <a:rPr lang="en-US" sz="2400" b="0" i="0" dirty="0" err="1">
                <a:effectLst/>
              </a:rPr>
              <a:t>Nederlandse</a:t>
            </a:r>
            <a:r>
              <a:rPr lang="en-US" sz="2400" b="0" i="0" dirty="0">
                <a:effectLst/>
              </a:rPr>
              <a:t> </a:t>
            </a:r>
            <a:r>
              <a:rPr lang="en-US" sz="2400" b="0" i="0" dirty="0" err="1">
                <a:effectLst/>
              </a:rPr>
              <a:t>steden</a:t>
            </a:r>
            <a:r>
              <a:rPr lang="en-US" sz="2400" b="0" i="0" dirty="0">
                <a:effectLst/>
              </a:rPr>
              <a:t>. </a:t>
            </a:r>
          </a:p>
          <a:p>
            <a:pPr marL="571500" lvl="1" fontAlgn="base">
              <a:lnSpc>
                <a:spcPct val="90000"/>
              </a:lnSpc>
              <a:spcAft>
                <a:spcPts val="600"/>
              </a:spcAft>
            </a:pPr>
            <a:endParaRPr lang="en-US" sz="2400" b="0" i="0" dirty="0">
              <a:effectLst/>
            </a:endParaRPr>
          </a:p>
          <a:p>
            <a:pPr marL="800100" lvl="1" indent="-228600" fontAlgn="base">
              <a:lnSpc>
                <a:spcPct val="90000"/>
              </a:lnSpc>
              <a:spcAft>
                <a:spcPts val="600"/>
              </a:spcAft>
              <a:buFont typeface="Arial" panose="020B0604020202020204" pitchFamily="34" charset="0"/>
              <a:buChar char="•"/>
            </a:pPr>
            <a:r>
              <a:rPr lang="en-US" sz="2400" b="0" i="0" dirty="0">
                <a:effectLst/>
              </a:rPr>
              <a:t>	</a:t>
            </a:r>
            <a:r>
              <a:rPr lang="en-US" sz="2400" b="0" i="0" dirty="0" err="1">
                <a:effectLst/>
              </a:rPr>
              <a:t>Verdiepen</a:t>
            </a:r>
            <a:r>
              <a:rPr lang="en-US" sz="2400" b="0" i="0" dirty="0">
                <a:effectLst/>
              </a:rPr>
              <a:t> in </a:t>
            </a:r>
            <a:r>
              <a:rPr lang="en-US" sz="2400" b="0" i="0" dirty="0" err="1">
                <a:effectLst/>
              </a:rPr>
              <a:t>drie</a:t>
            </a:r>
            <a:r>
              <a:rPr lang="en-US" sz="2400" b="0" i="0" dirty="0">
                <a:effectLst/>
              </a:rPr>
              <a:t> </a:t>
            </a:r>
            <a:r>
              <a:rPr lang="en-US" sz="2400" b="0" i="0" dirty="0" err="1">
                <a:effectLst/>
              </a:rPr>
              <a:t>grote</a:t>
            </a:r>
            <a:r>
              <a:rPr lang="en-US" sz="2400" b="0" i="0" dirty="0">
                <a:effectLst/>
              </a:rPr>
              <a:t> </a:t>
            </a:r>
            <a:r>
              <a:rPr lang="en-US" sz="2400" b="0" i="0" dirty="0" err="1">
                <a:effectLst/>
              </a:rPr>
              <a:t>steden</a:t>
            </a:r>
            <a:endParaRPr lang="en-US" sz="2400" b="0" i="0" dirty="0">
              <a:effectLst/>
            </a:endParaRP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6654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D0BF9DF-DB64-49C9-A9F9-A2C3582B9D92}"/>
              </a:ext>
            </a:extLst>
          </p:cNvPr>
          <p:cNvSpPr txBox="1"/>
          <p:nvPr/>
        </p:nvSpPr>
        <p:spPr>
          <a:xfrm>
            <a:off x="838939" y="1015723"/>
            <a:ext cx="4864963" cy="954107"/>
          </a:xfrm>
          <a:prstGeom prst="rect">
            <a:avLst/>
          </a:prstGeom>
          <a:noFill/>
        </p:spPr>
        <p:txBody>
          <a:bodyPr wrap="square" rtlCol="0">
            <a:spAutoFit/>
          </a:bodyPr>
          <a:lstStyle/>
          <a:p>
            <a:r>
              <a:rPr lang="nl-NL" sz="2800" b="1" dirty="0">
                <a:solidFill>
                  <a:schemeClr val="accent3"/>
                </a:solidFill>
              </a:rPr>
              <a:t>Gebiedsontwikkeling en functies in de stad</a:t>
            </a:r>
          </a:p>
        </p:txBody>
      </p:sp>
      <p:sp>
        <p:nvSpPr>
          <p:cNvPr id="3" name="Rechthoek 2">
            <a:extLst>
              <a:ext uri="{FF2B5EF4-FFF2-40B4-BE49-F238E27FC236}">
                <a16:creationId xmlns:a16="http://schemas.microsoft.com/office/drawing/2014/main" id="{257DBCFA-F36B-4929-B11F-2E3564B2777A}"/>
              </a:ext>
            </a:extLst>
          </p:cNvPr>
          <p:cNvSpPr/>
          <p:nvPr/>
        </p:nvSpPr>
        <p:spPr>
          <a:xfrm>
            <a:off x="847817" y="2041031"/>
            <a:ext cx="6451845" cy="1938992"/>
          </a:xfrm>
          <a:prstGeom prst="rect">
            <a:avLst/>
          </a:prstGeom>
          <a:ln>
            <a:solidFill>
              <a:schemeClr val="accent3"/>
            </a:solidFill>
          </a:ln>
        </p:spPr>
        <p:txBody>
          <a:bodyPr wrap="square">
            <a:spAutoFit/>
          </a:bodyPr>
          <a:lstStyle/>
          <a:p>
            <a:r>
              <a:rPr lang="nl-NL" sz="2000" dirty="0"/>
              <a:t>Een </a:t>
            </a:r>
            <a:r>
              <a:rPr lang="nl-NL" sz="2000" b="1" dirty="0">
                <a:solidFill>
                  <a:schemeClr val="accent3"/>
                </a:solidFill>
              </a:rPr>
              <a:t>gebiedsontwikkeling</a:t>
            </a:r>
            <a:r>
              <a:rPr lang="nl-NL" sz="2000" dirty="0"/>
              <a:t> kenmerkt zich door een combinatie van </a:t>
            </a:r>
            <a:r>
              <a:rPr lang="nl-NL" sz="2000" b="1" dirty="0">
                <a:solidFill>
                  <a:schemeClr val="accent3"/>
                </a:solidFill>
              </a:rPr>
              <a:t>verschillende functies, zoals wonen, bedrijven, detailhandel, groen, recreatie en infrastructuur.</a:t>
            </a:r>
            <a:r>
              <a:rPr lang="nl-NL" sz="2000" dirty="0"/>
              <a:t> In het algemeen is er sprake van een zekere mate van complexiteit door bijvoorbeeld de ligging en het grote aantal belanghebbenden.</a:t>
            </a:r>
          </a:p>
        </p:txBody>
      </p:sp>
      <p:sp>
        <p:nvSpPr>
          <p:cNvPr id="4" name="Rechthoek 3">
            <a:extLst>
              <a:ext uri="{FF2B5EF4-FFF2-40B4-BE49-F238E27FC236}">
                <a16:creationId xmlns:a16="http://schemas.microsoft.com/office/drawing/2014/main" id="{93004FB2-DDDC-47AA-93C2-4DE3A6D3D72A}"/>
              </a:ext>
            </a:extLst>
          </p:cNvPr>
          <p:cNvSpPr/>
          <p:nvPr/>
        </p:nvSpPr>
        <p:spPr>
          <a:xfrm>
            <a:off x="5278144" y="4942343"/>
            <a:ext cx="6290569" cy="1477328"/>
          </a:xfrm>
          <a:prstGeom prst="rect">
            <a:avLst/>
          </a:prstGeom>
          <a:ln>
            <a:solidFill>
              <a:schemeClr val="accent3"/>
            </a:solidFill>
          </a:ln>
        </p:spPr>
        <p:txBody>
          <a:bodyPr wrap="square">
            <a:spAutoFit/>
          </a:bodyPr>
          <a:lstStyle/>
          <a:p>
            <a:pPr algn="r"/>
            <a:r>
              <a:rPr lang="nl-NL" dirty="0">
                <a:latin typeface="Century" panose="02040604050505020304" pitchFamily="18" charset="0"/>
              </a:rPr>
              <a:t>Er bestaat behoefte om vanuit een ander, sociaal georiënteerd perspectief, naar gebiedsontwikkeling te kijken, waarbij de kansen voor alle mensen in de mens in de stad centraal staan. We noemen dat </a:t>
            </a:r>
            <a:r>
              <a:rPr lang="nl-NL" b="1" dirty="0">
                <a:solidFill>
                  <a:schemeClr val="accent3"/>
                </a:solidFill>
                <a:latin typeface="Century" panose="02040604050505020304" pitchFamily="18" charset="0"/>
              </a:rPr>
              <a:t>‘de inclusieve stad’. </a:t>
            </a:r>
            <a:endParaRPr lang="nl-NL" dirty="0">
              <a:latin typeface="Century" panose="02040604050505020304" pitchFamily="18" charset="0"/>
            </a:endParaRPr>
          </a:p>
        </p:txBody>
      </p:sp>
      <p:sp>
        <p:nvSpPr>
          <p:cNvPr id="5" name="Pijl: gekromd rechts 4">
            <a:extLst>
              <a:ext uri="{FF2B5EF4-FFF2-40B4-BE49-F238E27FC236}">
                <a16:creationId xmlns:a16="http://schemas.microsoft.com/office/drawing/2014/main" id="{DBDAE5F5-F22D-4F57-AB29-B0E41C5F55C6}"/>
              </a:ext>
            </a:extLst>
          </p:cNvPr>
          <p:cNvSpPr/>
          <p:nvPr/>
        </p:nvSpPr>
        <p:spPr>
          <a:xfrm>
            <a:off x="3271420" y="4577572"/>
            <a:ext cx="1713391" cy="12003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Rechthoek 5">
            <a:extLst>
              <a:ext uri="{FF2B5EF4-FFF2-40B4-BE49-F238E27FC236}">
                <a16:creationId xmlns:a16="http://schemas.microsoft.com/office/drawing/2014/main" id="{A05348BD-E242-4386-8B65-5ED5ECA8FDCD}"/>
              </a:ext>
            </a:extLst>
          </p:cNvPr>
          <p:cNvSpPr/>
          <p:nvPr/>
        </p:nvSpPr>
        <p:spPr>
          <a:xfrm>
            <a:off x="7985834" y="502847"/>
            <a:ext cx="3582879" cy="3416320"/>
          </a:xfrm>
          <a:prstGeom prst="rect">
            <a:avLst/>
          </a:prstGeom>
          <a:ln>
            <a:solidFill>
              <a:schemeClr val="accent3"/>
            </a:solidFill>
          </a:ln>
        </p:spPr>
        <p:txBody>
          <a:bodyPr wrap="square">
            <a:spAutoFit/>
          </a:bodyPr>
          <a:lstStyle/>
          <a:p>
            <a:pPr algn="r"/>
            <a:r>
              <a:rPr lang="nl-NL" dirty="0">
                <a:latin typeface="Gisha" panose="020B0604020202020204" pitchFamily="34" charset="-79"/>
                <a:cs typeface="Gisha" panose="020B0604020202020204" pitchFamily="34" charset="-79"/>
              </a:rPr>
              <a:t>Bij gebiedsontwikkelingen is steeds vaker sprake van </a:t>
            </a:r>
            <a:r>
              <a:rPr lang="nl-NL" b="1" dirty="0">
                <a:solidFill>
                  <a:schemeClr val="accent3"/>
                </a:solidFill>
                <a:latin typeface="Gisha" panose="020B0604020202020204" pitchFamily="34" charset="-79"/>
                <a:cs typeface="Gisha" panose="020B0604020202020204" pitchFamily="34" charset="-79"/>
              </a:rPr>
              <a:t>functiemenging. </a:t>
            </a:r>
            <a:r>
              <a:rPr lang="nl-NL" dirty="0">
                <a:latin typeface="Gisha" panose="020B0604020202020204" pitchFamily="34" charset="-79"/>
                <a:cs typeface="Gisha" panose="020B0604020202020204" pitchFamily="34" charset="-79"/>
              </a:rPr>
              <a:t>Dit vormt een sleutel tot aantrekkelijke, levendige gebieden én tot de gewenste stedelijke verdichting. Het is daarbij zaak wonen, kantoren, bedrijfsruimten, winkels, horeca, </a:t>
            </a:r>
            <a:r>
              <a:rPr lang="nl-NL" dirty="0" err="1">
                <a:latin typeface="Gisha" panose="020B0604020202020204" pitchFamily="34" charset="-79"/>
                <a:cs typeface="Gisha" panose="020B0604020202020204" pitchFamily="34" charset="-79"/>
              </a:rPr>
              <a:t>leisure</a:t>
            </a:r>
            <a:r>
              <a:rPr lang="nl-NL" dirty="0">
                <a:latin typeface="Gisha" panose="020B0604020202020204" pitchFamily="34" charset="-79"/>
                <a:cs typeface="Gisha" panose="020B0604020202020204" pitchFamily="34" charset="-79"/>
              </a:rPr>
              <a:t>, maatschappelijke voorzieningen en andere functies optimaal te combineren.</a:t>
            </a:r>
          </a:p>
        </p:txBody>
      </p:sp>
      <p:sp>
        <p:nvSpPr>
          <p:cNvPr id="9" name="Pijl: gekromd omlaag 8">
            <a:extLst>
              <a:ext uri="{FF2B5EF4-FFF2-40B4-BE49-F238E27FC236}">
                <a16:creationId xmlns:a16="http://schemas.microsoft.com/office/drawing/2014/main" id="{5D777853-D06B-478C-9E8F-019CCB89EBE8}"/>
              </a:ext>
            </a:extLst>
          </p:cNvPr>
          <p:cNvSpPr/>
          <p:nvPr/>
        </p:nvSpPr>
        <p:spPr>
          <a:xfrm>
            <a:off x="5398917" y="339828"/>
            <a:ext cx="2334827" cy="13517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6818757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807304-8B78-40D4-8C4D-657278988E0A}">
  <ds:schemaRefs>
    <ds:schemaRef ds:uri="http://purl.org/dc/elements/1.1/"/>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47a28104-336f-447d-946e-e305ac2bcd47"/>
    <ds:schemaRef ds:uri="34354c1b-6b8c-435b-ad50-990538c19557"/>
    <ds:schemaRef ds:uri="http://purl.org/dc/terms/"/>
  </ds:schemaRefs>
</ds:datastoreItem>
</file>

<file path=customXml/itemProps2.xml><?xml version="1.0" encoding="utf-8"?>
<ds:datastoreItem xmlns:ds="http://schemas.openxmlformats.org/officeDocument/2006/customXml" ds:itemID="{7147EFC0-1AE3-468C-B567-1ADA02907785}">
  <ds:schemaRefs>
    <ds:schemaRef ds:uri="http://schemas.microsoft.com/sharepoint/v3/contenttype/forms"/>
  </ds:schemaRefs>
</ds:datastoreItem>
</file>

<file path=customXml/itemProps3.xml><?xml version="1.0" encoding="utf-8"?>
<ds:datastoreItem xmlns:ds="http://schemas.openxmlformats.org/officeDocument/2006/customXml" ds:itemID="{61E06582-E471-4207-BA90-6EC6DD9F8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866</Words>
  <Application>Microsoft Office PowerPoint</Application>
  <PresentationFormat>Breedbeeld</PresentationFormat>
  <Paragraphs>102</Paragraphs>
  <Slides>18</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18</vt:i4>
      </vt:variant>
    </vt:vector>
  </HeadingPairs>
  <TitlesOfParts>
    <vt:vector size="27" baseType="lpstr">
      <vt:lpstr>Arial</vt:lpstr>
      <vt:lpstr>Calibri</vt:lpstr>
      <vt:lpstr>Calibri Light</vt:lpstr>
      <vt:lpstr>Century</vt:lpstr>
      <vt:lpstr>Gisha</vt:lpstr>
      <vt:lpstr>Segoe UI</vt:lpstr>
      <vt:lpstr>Wingdings</vt:lpstr>
      <vt:lpstr>Kantoorthema</vt:lpstr>
      <vt:lpstr>Helicon thema</vt:lpstr>
      <vt:lpstr>Les 3 stad en wijk lj3 p1</vt:lpstr>
      <vt:lpstr>PowerPoint-presentatie</vt:lpstr>
      <vt:lpstr>PowerPoint-presentatie</vt:lpstr>
      <vt:lpstr>PowerPoint-presentatie</vt:lpstr>
      <vt:lpstr>PowerPoint-presentatie</vt:lpstr>
      <vt:lpstr>PowerPoint-presentatie</vt:lpstr>
      <vt:lpstr>PowerPoint-presentatie</vt:lpstr>
      <vt:lpstr>2. Functies in de stad en wijk  </vt:lpstr>
      <vt:lpstr>PowerPoint-presentatie</vt:lpstr>
      <vt:lpstr>PowerPoint-presentatie</vt:lpstr>
      <vt:lpstr>PowerPoint-presentatie</vt:lpstr>
      <vt:lpstr>PowerPoint-presentatie</vt:lpstr>
      <vt:lpstr>PowerPoint-presentatie</vt:lpstr>
      <vt:lpstr>3. Waar gaan we naar toe?  </vt:lpstr>
      <vt:lpstr>PowerPoint-presentatie</vt:lpstr>
      <vt:lpstr>PowerPoint-presentatie</vt:lpstr>
      <vt:lpstr>Opdracht: Knelpunten en oplossingen.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3 stad en wijk lj3 p1</dc:title>
  <dc:creator>Pascalle Cup</dc:creator>
  <cp:lastModifiedBy>Pascalle Cup</cp:lastModifiedBy>
  <cp:revision>2</cp:revision>
  <dcterms:created xsi:type="dcterms:W3CDTF">2020-09-17T20:00:42Z</dcterms:created>
  <dcterms:modified xsi:type="dcterms:W3CDTF">2020-09-17T20:04:17Z</dcterms:modified>
</cp:coreProperties>
</file>